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306" r:id="rId14"/>
    <p:sldId id="308" r:id="rId15"/>
    <p:sldId id="309" r:id="rId16"/>
    <p:sldId id="307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305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4" r:id="rId36"/>
    <p:sldId id="292" r:id="rId37"/>
    <p:sldId id="293" r:id="rId38"/>
    <p:sldId id="295" r:id="rId39"/>
    <p:sldId id="296" r:id="rId40"/>
    <p:sldId id="297" r:id="rId41"/>
    <p:sldId id="298" r:id="rId42"/>
    <p:sldId id="310" r:id="rId43"/>
    <p:sldId id="304" r:id="rId44"/>
    <p:sldId id="299" r:id="rId45"/>
    <p:sldId id="300" r:id="rId46"/>
    <p:sldId id="301" r:id="rId47"/>
    <p:sldId id="302" r:id="rId48"/>
    <p:sldId id="303" r:id="rId49"/>
    <p:sldId id="311" r:id="rId50"/>
  </p:sldIdLst>
  <p:sldSz cx="12188825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39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cs-CZ" sz="1200"/>
            </a:lvl1pPr>
          </a:lstStyle>
          <a:p>
            <a:endParaRPr lang="cs-CZ"/>
          </a:p>
        </p:txBody>
      </p:sp>
      <p:sp>
        <p:nvSpPr>
          <p:cNvPr id="3" name="Zástupný text kalendářníh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cs-CZ" sz="1200"/>
            </a:lvl1pPr>
          </a:lstStyle>
          <a:p>
            <a:fld id="{1F396C83-E664-4C51-B555-47D846FA463A}" type="datetime1">
              <a:rPr lang="cs-CZ" smtClean="0"/>
              <a:t>22.11.2018</a:t>
            </a:fld>
            <a:endParaRPr lang="cs-CZ"/>
          </a:p>
        </p:txBody>
      </p:sp>
      <p:sp>
        <p:nvSpPr>
          <p:cNvPr id="4" name="Zástupný text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cs-CZ" sz="1200"/>
            </a:lvl1pPr>
          </a:lstStyle>
          <a:p>
            <a:endParaRPr lang="cs-CZ"/>
          </a:p>
        </p:txBody>
      </p:sp>
      <p:sp>
        <p:nvSpPr>
          <p:cNvPr id="5" name="Zástupný text čísla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cs-CZ" sz="1200"/>
            </a:lvl1pPr>
          </a:lstStyle>
          <a:p>
            <a:fld id="{D9F912AB-2776-42F2-A957-313FC7EFEDB9}" type="slidenum">
              <a:rPr lang="cs-CZ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cs-CZ" sz="1200"/>
            </a:lvl1pPr>
          </a:lstStyle>
          <a:p>
            <a:endParaRPr lang="cs-CZ"/>
          </a:p>
        </p:txBody>
      </p:sp>
      <p:sp>
        <p:nvSpPr>
          <p:cNvPr id="3" name="Zástupný text kalendářníh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cs-CZ" sz="1200"/>
            </a:lvl1pPr>
          </a:lstStyle>
          <a:p>
            <a:fld id="{CEADFE7A-5684-4C3D-8907-D9AD38BAE9A8}" type="datetime1">
              <a:rPr lang="cs-CZ" smtClean="0"/>
              <a:pPr/>
              <a:t>22.11.2018</a:t>
            </a:fld>
            <a:endParaRPr lang="cs-CZ"/>
          </a:p>
        </p:txBody>
      </p:sp>
      <p:sp>
        <p:nvSpPr>
          <p:cNvPr id="4" name="Zástupný text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text poznám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můžete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text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cs-CZ" sz="1200"/>
            </a:lvl1pPr>
          </a:lstStyle>
          <a:p>
            <a:endParaRPr lang="cs-CZ"/>
          </a:p>
        </p:txBody>
      </p:sp>
      <p:sp>
        <p:nvSpPr>
          <p:cNvPr id="7" name="Zástupný text čísla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cs-CZ" sz="1200"/>
            </a:lvl1pPr>
          </a:lstStyle>
          <a:p>
            <a:fld id="{F93199CD-3E1B-4AE6-990F-76F925F5EA9F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cs-CZ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053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 latinLnBrk="0">
              <a:lnSpc>
                <a:spcPct val="80000"/>
              </a:lnSpc>
              <a:defRPr lang="cs-CZ" sz="6600">
                <a:solidFill>
                  <a:schemeClr val="tx1"/>
                </a:solidFill>
              </a:defRPr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cs-CZ" sz="2000" cap="all" spc="200" baseline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cs-CZ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noProof="0"/>
              <a:t>Kliknutím lze upravit styl předlohy.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22.11.2018</a:t>
            </a:fld>
            <a:endParaRPr lang="cs-CZ" noProof="0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22.11.2018</a:t>
            </a:fld>
            <a:endParaRPr lang="cs-CZ" noProof="0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cs-CZ"/>
            </a:lvl5pPr>
            <a:lvl6pPr latinLnBrk="0">
              <a:defRPr lang="cs-CZ"/>
            </a:lvl6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22.11.2018</a:t>
            </a:fld>
            <a:endParaRPr lang="cs-CZ" noProof="0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cs-CZ" sz="4800" b="0" cap="none" baseline="0"/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cs-CZ" sz="200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cs-CZ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cs-CZ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cs-CZ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22.11.2018</a:t>
            </a:fld>
            <a:endParaRPr lang="cs-CZ" noProof="0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5" name="Zástupný text kalendářníh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22.11.2018</a:t>
            </a:fld>
            <a:endParaRPr lang="cs-CZ" noProof="0"/>
          </a:p>
        </p:txBody>
      </p:sp>
      <p:sp>
        <p:nvSpPr>
          <p:cNvPr id="6" name="Zástupný text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7" name="Zástupný text čísla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cs-CZ"/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cs-CZ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cs-CZ" sz="2000" b="1"/>
            </a:lvl2pPr>
            <a:lvl3pPr marL="914400" indent="0" latinLnBrk="0">
              <a:buNone/>
              <a:defRPr lang="cs-CZ" sz="1800" b="1"/>
            </a:lvl3pPr>
            <a:lvl4pPr marL="1371600" indent="0" latinLnBrk="0">
              <a:buNone/>
              <a:defRPr lang="cs-CZ" sz="1600" b="1"/>
            </a:lvl4pPr>
            <a:lvl5pPr marL="1828800" indent="0" latinLnBrk="0">
              <a:buNone/>
              <a:defRPr lang="cs-CZ" sz="1600" b="1"/>
            </a:lvl5pPr>
            <a:lvl6pPr marL="2286000" indent="0" latinLnBrk="0">
              <a:buNone/>
              <a:defRPr lang="cs-CZ" sz="1600" b="1"/>
            </a:lvl6pPr>
            <a:lvl7pPr marL="2743200" indent="0" latinLnBrk="0">
              <a:buNone/>
              <a:defRPr lang="cs-CZ" sz="1600" b="1"/>
            </a:lvl7pPr>
            <a:lvl8pPr marL="3200400" indent="0" latinLnBrk="0">
              <a:buNone/>
              <a:defRPr lang="cs-CZ" sz="1600" b="1"/>
            </a:lvl8pPr>
            <a:lvl9pPr marL="3657600" indent="0" latinLnBrk="0">
              <a:buNone/>
              <a:defRPr lang="cs-CZ" sz="1600" b="1"/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cs-CZ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cs-CZ" sz="2000" b="1"/>
            </a:lvl2pPr>
            <a:lvl3pPr marL="914400" indent="0" latinLnBrk="0">
              <a:buNone/>
              <a:defRPr lang="cs-CZ" sz="1800" b="1"/>
            </a:lvl3pPr>
            <a:lvl4pPr marL="1371600" indent="0" latinLnBrk="0">
              <a:buNone/>
              <a:defRPr lang="cs-CZ" sz="1600" b="1"/>
            </a:lvl4pPr>
            <a:lvl5pPr marL="1828800" indent="0" latinLnBrk="0">
              <a:buNone/>
              <a:defRPr lang="cs-CZ" sz="1600" b="1"/>
            </a:lvl5pPr>
            <a:lvl6pPr marL="2286000" indent="0" latinLnBrk="0">
              <a:buNone/>
              <a:defRPr lang="cs-CZ" sz="1600" b="1"/>
            </a:lvl6pPr>
            <a:lvl7pPr marL="2743200" indent="0" latinLnBrk="0">
              <a:buNone/>
              <a:defRPr lang="cs-CZ" sz="1600" b="1"/>
            </a:lvl7pPr>
            <a:lvl8pPr marL="3200400" indent="0" latinLnBrk="0">
              <a:buNone/>
              <a:defRPr lang="cs-CZ" sz="1600" b="1"/>
            </a:lvl8pPr>
            <a:lvl9pPr marL="3657600" indent="0" latinLnBrk="0">
              <a:buNone/>
              <a:defRPr lang="cs-CZ" sz="1600" b="1"/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7" name="Zástupný text kalendářníh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22.11.2018</a:t>
            </a:fld>
            <a:endParaRPr lang="cs-CZ" noProof="0"/>
          </a:p>
        </p:txBody>
      </p:sp>
      <p:sp>
        <p:nvSpPr>
          <p:cNvPr id="8" name="Zástupný text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9" name="Zástupný text čísla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text kalendářníh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22.11.2018</a:t>
            </a:fld>
            <a:endParaRPr lang="cs-CZ" noProof="0"/>
          </a:p>
        </p:txBody>
      </p:sp>
      <p:sp>
        <p:nvSpPr>
          <p:cNvPr id="4" name="Zástupný text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5" name="Zástupný text čísla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kalendářníh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22.11.2018</a:t>
            </a:fld>
            <a:endParaRPr lang="cs-CZ" noProof="0"/>
          </a:p>
        </p:txBody>
      </p:sp>
      <p:sp>
        <p:nvSpPr>
          <p:cNvPr id="3" name="Zástupný text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4" name="Zástupný text čísla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 latinLnBrk="0">
              <a:lnSpc>
                <a:spcPct val="90000"/>
              </a:lnSpc>
              <a:defRPr lang="cs-CZ" sz="3600" b="0" baseline="0">
                <a:solidFill>
                  <a:schemeClr val="tx1"/>
                </a:solidFill>
              </a:defRPr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 latinLnBrk="0">
              <a:defRPr lang="cs-CZ" sz="2400"/>
            </a:lvl1pPr>
            <a:lvl2pPr latinLnBrk="0">
              <a:defRPr lang="cs-CZ" sz="2000"/>
            </a:lvl2pPr>
            <a:lvl3pPr latinLnBrk="0">
              <a:defRPr lang="cs-CZ" sz="1800"/>
            </a:lvl3pPr>
            <a:lvl4pPr latinLnBrk="0">
              <a:defRPr lang="cs-CZ" sz="1600"/>
            </a:lvl4pPr>
            <a:lvl5pPr latinLnBrk="0">
              <a:defRPr lang="cs-CZ" sz="1600"/>
            </a:lvl5pPr>
            <a:lvl6pPr latinLnBrk="0">
              <a:defRPr lang="cs-CZ" sz="1600"/>
            </a:lvl6pPr>
            <a:lvl7pPr latinLnBrk="0">
              <a:defRPr lang="cs-CZ" sz="1600"/>
            </a:lvl7pPr>
            <a:lvl8pPr latinLnBrk="0">
              <a:defRPr lang="cs-CZ" sz="1600"/>
            </a:lvl8pPr>
            <a:lvl9pPr latinLnBrk="0">
              <a:defRPr lang="cs-CZ" sz="16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cs-CZ" sz="1800"/>
            </a:lvl1pPr>
            <a:lvl2pPr marL="457200" indent="0" latinLnBrk="0">
              <a:buNone/>
              <a:defRPr lang="cs-CZ" sz="1200"/>
            </a:lvl2pPr>
            <a:lvl3pPr marL="914400" indent="0" latinLnBrk="0">
              <a:buNone/>
              <a:defRPr lang="cs-CZ" sz="1000"/>
            </a:lvl3pPr>
            <a:lvl4pPr marL="1371600" indent="0" latinLnBrk="0">
              <a:buNone/>
              <a:defRPr lang="cs-CZ" sz="900"/>
            </a:lvl4pPr>
            <a:lvl5pPr marL="1828800" indent="0" latinLnBrk="0">
              <a:buNone/>
              <a:defRPr lang="cs-CZ" sz="900"/>
            </a:lvl5pPr>
            <a:lvl6pPr marL="2286000" indent="0" latinLnBrk="0">
              <a:buNone/>
              <a:defRPr lang="cs-CZ" sz="900"/>
            </a:lvl6pPr>
            <a:lvl7pPr marL="2743200" indent="0" latinLnBrk="0">
              <a:buNone/>
              <a:defRPr lang="cs-CZ" sz="900"/>
            </a:lvl7pPr>
            <a:lvl8pPr marL="3200400" indent="0" latinLnBrk="0">
              <a:buNone/>
              <a:defRPr lang="cs-CZ" sz="900"/>
            </a:lvl8pPr>
            <a:lvl9pPr marL="3657600" indent="0" latinLnBrk="0">
              <a:buNone/>
              <a:defRPr lang="cs-CZ" sz="9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5" name="Zástupný text kalendářníh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t>22.11.2018</a:t>
            </a:fld>
            <a:endParaRPr lang="cs-CZ" noProof="0"/>
          </a:p>
        </p:txBody>
      </p:sp>
      <p:sp>
        <p:nvSpPr>
          <p:cNvPr id="6" name="Zástupný text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7" name="Zástupný text čísla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obrázku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0">
              <a:buNone/>
              <a:defRPr lang="cs-CZ" sz="2400"/>
            </a:lvl1pPr>
            <a:lvl2pPr marL="457200" indent="0" latinLnBrk="0">
              <a:buNone/>
              <a:defRPr lang="cs-CZ" sz="2800"/>
            </a:lvl2pPr>
            <a:lvl3pPr marL="914400" indent="0" latinLnBrk="0">
              <a:buNone/>
              <a:defRPr lang="cs-CZ" sz="2400"/>
            </a:lvl3pPr>
            <a:lvl4pPr marL="1371600" indent="0" latinLnBrk="0">
              <a:buNone/>
              <a:defRPr lang="cs-CZ" sz="2000"/>
            </a:lvl4pPr>
            <a:lvl5pPr marL="1828800" indent="0" latinLnBrk="0">
              <a:buNone/>
              <a:defRPr lang="cs-CZ" sz="2000"/>
            </a:lvl5pPr>
            <a:lvl6pPr marL="2286000" indent="0" latinLnBrk="0">
              <a:buNone/>
              <a:defRPr lang="cs-CZ" sz="2000"/>
            </a:lvl6pPr>
            <a:lvl7pPr marL="2743200" indent="0" latinLnBrk="0">
              <a:buNone/>
              <a:defRPr lang="cs-CZ" sz="2000"/>
            </a:lvl7pPr>
            <a:lvl8pPr marL="3200400" indent="0" latinLnBrk="0">
              <a:buNone/>
              <a:defRPr lang="cs-CZ" sz="2000"/>
            </a:lvl8pPr>
            <a:lvl9pPr marL="3657600" indent="0" latinLnBrk="0">
              <a:buNone/>
              <a:defRPr lang="cs-CZ" sz="2000"/>
            </a:lvl9pPr>
          </a:lstStyle>
          <a:p>
            <a:endParaRPr lang="cs-CZ" noProof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 latinLnBrk="0">
              <a:lnSpc>
                <a:spcPct val="90000"/>
              </a:lnSpc>
              <a:defRPr lang="cs-CZ" sz="3600" b="0" i="0" baseline="0">
                <a:solidFill>
                  <a:schemeClr val="tx1"/>
                </a:solidFill>
              </a:defRPr>
            </a:lvl1pPr>
          </a:lstStyle>
          <a:p>
            <a:r>
              <a:rPr lang="cs-CZ" noProof="0"/>
              <a:t>Kliknutím lze upravit styl.</a:t>
            </a:r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cs-CZ" sz="1800"/>
            </a:lvl1pPr>
            <a:lvl2pPr marL="457200" indent="0" latinLnBrk="0">
              <a:buNone/>
              <a:defRPr lang="cs-CZ" sz="1200"/>
            </a:lvl2pPr>
            <a:lvl3pPr marL="914400" indent="0" latinLnBrk="0">
              <a:buNone/>
              <a:defRPr lang="cs-CZ" sz="1000"/>
            </a:lvl3pPr>
            <a:lvl4pPr marL="1371600" indent="0" latinLnBrk="0">
              <a:buNone/>
              <a:defRPr lang="cs-CZ" sz="900"/>
            </a:lvl4pPr>
            <a:lvl5pPr marL="1828800" indent="0" latinLnBrk="0">
              <a:buNone/>
              <a:defRPr lang="cs-CZ" sz="900"/>
            </a:lvl5pPr>
            <a:lvl6pPr marL="2286000" indent="0" latinLnBrk="0">
              <a:buNone/>
              <a:defRPr lang="cs-CZ" sz="900"/>
            </a:lvl6pPr>
            <a:lvl7pPr marL="2743200" indent="0" latinLnBrk="0">
              <a:buNone/>
              <a:defRPr lang="cs-CZ" sz="900"/>
            </a:lvl7pPr>
            <a:lvl8pPr marL="3200400" indent="0" latinLnBrk="0">
              <a:buNone/>
              <a:defRPr lang="cs-CZ" sz="900"/>
            </a:lvl8pPr>
            <a:lvl9pPr marL="3657600" indent="0" latinLnBrk="0">
              <a:buNone/>
              <a:defRPr lang="cs-CZ" sz="900"/>
            </a:lvl9pPr>
          </a:lstStyle>
          <a:p>
            <a:pPr lvl="0"/>
            <a:r>
              <a:rPr lang="cs-CZ" noProof="0"/>
              <a:t>Kliknutím lze upravit styly předlohy textu.</a:t>
            </a:r>
          </a:p>
        </p:txBody>
      </p:sp>
      <p:sp>
        <p:nvSpPr>
          <p:cNvPr id="5" name="Zástupný text kalendářníh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cs-CZ" noProof="0"/>
              <a:pPr/>
              <a:t>22.11.2018</a:t>
            </a:fld>
            <a:endParaRPr lang="cs-CZ" noProof="0"/>
          </a:p>
        </p:txBody>
      </p:sp>
      <p:sp>
        <p:nvSpPr>
          <p:cNvPr id="6" name="Zástupný text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noProof="0"/>
          </a:p>
        </p:txBody>
      </p:sp>
      <p:sp>
        <p:nvSpPr>
          <p:cNvPr id="7" name="Zástupný text čísla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cs-CZ" noProof="0" smtClean="0"/>
              <a:pPr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text nadpisu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kalendářníh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cs-CZ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pPr/>
              <a:t>11/22/2018</a:t>
            </a:fld>
            <a:endParaRPr lang="cs-CZ"/>
          </a:p>
        </p:txBody>
      </p:sp>
      <p:sp>
        <p:nvSpPr>
          <p:cNvPr id="5" name="Zástupný text zápatí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cs-CZ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text čísla snímku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cs-CZ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cs-CZ"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lang="cs-CZ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lang="cs-CZ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cs-CZ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cs-CZ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acad.com" TargetMode="External"/><Relationship Id="rId2" Type="http://schemas.openxmlformats.org/officeDocument/2006/relationships/hyperlink" Target="http://www.wikipedia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nehelp.cz/onebit/kb/cs/pop3-vs-imap" TargetMode="External"/><Relationship Id="rId4" Type="http://schemas.openxmlformats.org/officeDocument/2006/relationships/hyperlink" Target="http://www.ped.muni.cz/wtech/03_studium/teps/teps-01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/>
              <a:t>Adresování a směrování v síti</a:t>
            </a:r>
            <a:endParaRPr lang="en-US"/>
          </a:p>
        </p:txBody>
      </p:sp>
      <p:sp>
        <p:nvSpPr>
          <p:cNvPr id="4" name="Podnadpis 3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Filip BALLEK 4.A</a:t>
            </a:r>
          </a:p>
          <a:p>
            <a:r>
              <a:rPr lang="cs-CZ"/>
              <a:t>2018/2019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Operační systém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Uživatel </a:t>
            </a:r>
            <a:r>
              <a:rPr lang="cs-CZ">
                <a:sym typeface="Wingdings" panose="05000000000000000000" pitchFamily="2" charset="2"/>
              </a:rPr>
              <a:t> zařízení</a:t>
            </a:r>
          </a:p>
          <a:p>
            <a:r>
              <a:rPr lang="cs-CZ">
                <a:sym typeface="Wingdings" panose="05000000000000000000" pitchFamily="2" charset="2"/>
              </a:rPr>
              <a:t>Různá určení</a:t>
            </a:r>
          </a:p>
          <a:p>
            <a:pPr lvl="1"/>
            <a:r>
              <a:rPr lang="cs-CZ">
                <a:sym typeface="Wingdings" panose="05000000000000000000" pitchFamily="2" charset="2"/>
              </a:rPr>
              <a:t>Klientské stanice (Windows, Linux, Mac)</a:t>
            </a:r>
          </a:p>
          <a:p>
            <a:pPr lvl="2"/>
            <a:r>
              <a:rPr lang="cs-CZ">
                <a:sym typeface="Wingdings" panose="05000000000000000000" pitchFamily="2" charset="2"/>
              </a:rPr>
              <a:t>PC, </a:t>
            </a:r>
            <a:r>
              <a:rPr lang="cs-CZ" err="1">
                <a:sym typeface="Wingdings" panose="05000000000000000000" pitchFamily="2" charset="2"/>
              </a:rPr>
              <a:t>Smartphone</a:t>
            </a:r>
            <a:r>
              <a:rPr lang="cs-CZ">
                <a:sym typeface="Wingdings" panose="05000000000000000000" pitchFamily="2" charset="2"/>
              </a:rPr>
              <a:t>… </a:t>
            </a:r>
          </a:p>
          <a:p>
            <a:pPr lvl="1"/>
            <a:r>
              <a:rPr lang="cs-CZ">
                <a:sym typeface="Wingdings" panose="05000000000000000000" pitchFamily="2" charset="2"/>
              </a:rPr>
              <a:t>Servery (Windows, Linux)</a:t>
            </a:r>
          </a:p>
          <a:p>
            <a:pPr lvl="1"/>
            <a:r>
              <a:rPr lang="cs-CZ"/>
              <a:t>Síťová zařízení (Cisco IOS, </a:t>
            </a:r>
            <a:r>
              <a:rPr lang="cs-CZ" err="1"/>
              <a:t>ZyNOS</a:t>
            </a:r>
            <a:r>
              <a:rPr lang="cs-CZ"/>
              <a:t>, Linux)</a:t>
            </a:r>
          </a:p>
          <a:p>
            <a:pPr lvl="2"/>
            <a:r>
              <a:rPr lang="cs-CZ" err="1"/>
              <a:t>Switch</a:t>
            </a:r>
            <a:r>
              <a:rPr lang="cs-CZ"/>
              <a:t>, </a:t>
            </a:r>
            <a:r>
              <a:rPr lang="cs-CZ" err="1"/>
              <a:t>Router</a:t>
            </a:r>
            <a:r>
              <a:rPr lang="cs-CZ"/>
              <a:t>, Firewall…</a:t>
            </a:r>
          </a:p>
        </p:txBody>
      </p:sp>
      <p:pic>
        <p:nvPicPr>
          <p:cNvPr id="6" name="Picture 6" descr="ZyNOS">
            <a:extLst>
              <a:ext uri="{FF2B5EF4-FFF2-40B4-BE49-F238E27FC236}">
                <a16:creationId xmlns:a16="http://schemas.microsoft.com/office/drawing/2014/main" id="{3AB7607F-04F0-402B-9C4B-84B64503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498" y="479418"/>
            <a:ext cx="4553561" cy="3157621"/>
          </a:xfrm>
          <a:prstGeom prst="rect">
            <a:avLst/>
          </a:prstGeom>
        </p:spPr>
      </p:pic>
      <p:pic>
        <p:nvPicPr>
          <p:cNvPr id="8" name="Picture 8" descr="Cisco IOS&#10;&#10;Operační systém zařízení Cisco&#10;">
            <a:extLst>
              <a:ext uri="{FF2B5EF4-FFF2-40B4-BE49-F238E27FC236}">
                <a16:creationId xmlns:a16="http://schemas.microsoft.com/office/drawing/2014/main" id="{60EE19B9-966C-4C32-9068-37AC0AA4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815" y="3787461"/>
            <a:ext cx="4553561" cy="26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7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816B-690C-4052-AA34-6621A7B5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A88DF-6149-424A-8E3B-B3428389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SSH, Telnet, Rlogin</a:t>
            </a:r>
          </a:p>
          <a:p>
            <a:pPr marL="223520" indent="-223520"/>
            <a:r>
              <a:rPr lang="en-US" err="1"/>
              <a:t>Původně</a:t>
            </a:r>
            <a:r>
              <a:rPr lang="en-US"/>
              <a:t> </a:t>
            </a:r>
            <a:r>
              <a:rPr lang="en-US" err="1"/>
              <a:t>jen</a:t>
            </a:r>
            <a:r>
              <a:rPr lang="en-US"/>
              <a:t> Windows</a:t>
            </a:r>
          </a:p>
          <a:p>
            <a:pPr marL="223520" indent="-223520"/>
            <a:r>
              <a:rPr lang="en-US" err="1"/>
              <a:t>Nyní</a:t>
            </a:r>
            <a:r>
              <a:rPr lang="en-US"/>
              <a:t> </a:t>
            </a:r>
            <a:r>
              <a:rPr lang="en-US" err="1"/>
              <a:t>už</a:t>
            </a:r>
            <a:r>
              <a:rPr lang="en-US"/>
              <a:t> I </a:t>
            </a:r>
            <a:r>
              <a:rPr lang="en-US" err="1"/>
              <a:t>další</a:t>
            </a:r>
          </a:p>
          <a:p>
            <a:pPr marL="223520" indent="-223520"/>
            <a:endParaRPr lang="en-US"/>
          </a:p>
        </p:txBody>
      </p:sp>
      <p:pic>
        <p:nvPicPr>
          <p:cNvPr id="4" name="Picture 4" descr="PuTTY serial login&#10;">
            <a:extLst>
              <a:ext uri="{FF2B5EF4-FFF2-40B4-BE49-F238E27FC236}">
                <a16:creationId xmlns:a16="http://schemas.microsoft.com/office/drawing/2014/main" id="{998DAE86-7090-4989-B744-3920C001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293" y="1076989"/>
            <a:ext cx="4424198" cy="42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1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132C-6B7D-45B8-8A6A-9B24A06C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WireShark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01AC-2CC8-430C-84D2-75D5A9318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Dříve</a:t>
            </a:r>
            <a:r>
              <a:rPr lang="en-US"/>
              <a:t> Ethereal</a:t>
            </a:r>
          </a:p>
          <a:p>
            <a:pPr marL="223520" indent="-223520"/>
            <a:r>
              <a:rPr lang="en-US" err="1"/>
              <a:t>Průzkum</a:t>
            </a:r>
            <a:r>
              <a:rPr lang="en-US"/>
              <a:t> </a:t>
            </a:r>
            <a:r>
              <a:rPr lang="en-US" err="1"/>
              <a:t>komunikace</a:t>
            </a:r>
          </a:p>
          <a:p>
            <a:pPr marL="223520" indent="-223520"/>
            <a:r>
              <a:rPr lang="en-US" err="1"/>
              <a:t>Primárním</a:t>
            </a:r>
            <a:r>
              <a:rPr lang="en-US"/>
              <a:t> </a:t>
            </a:r>
            <a:r>
              <a:rPr lang="en-US" err="1"/>
              <a:t>účelem</a:t>
            </a:r>
            <a:r>
              <a:rPr lang="en-US"/>
              <a:t> </a:t>
            </a:r>
            <a:r>
              <a:rPr lang="en-US" err="1"/>
              <a:t>diagnostika</a:t>
            </a:r>
            <a:endParaRPr lang="en-US"/>
          </a:p>
          <a:p>
            <a:pPr marL="223520" indent="-223520"/>
            <a:r>
              <a:rPr lang="en-US" err="1"/>
              <a:t>Riziko</a:t>
            </a:r>
            <a:r>
              <a:rPr lang="en-US"/>
              <a:t> </a:t>
            </a:r>
            <a:r>
              <a:rPr lang="en-US" err="1"/>
              <a:t>zneužití</a:t>
            </a:r>
          </a:p>
          <a:p>
            <a:pPr marL="223520" indent="-223520"/>
            <a:endParaRPr lang="en-US"/>
          </a:p>
          <a:p>
            <a:pPr marL="223520" indent="-223520"/>
            <a:endParaRPr lang="en-US"/>
          </a:p>
        </p:txBody>
      </p:sp>
      <p:pic>
        <p:nvPicPr>
          <p:cNvPr id="4" name="Picture 4" descr="WireShark GUI">
            <a:extLst>
              <a:ext uri="{FF2B5EF4-FFF2-40B4-BE49-F238E27FC236}">
                <a16:creationId xmlns:a16="http://schemas.microsoft.com/office/drawing/2014/main" id="{D89B8D5C-D45B-4759-A330-0DB02520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889" y="1903939"/>
            <a:ext cx="5272242" cy="29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7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0708-053B-4CFF-8B02-B44E0055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64EA-2FF8-4E54-934D-CB5A3577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Softwarový</a:t>
            </a:r>
            <a:r>
              <a:rPr lang="en-US"/>
              <a:t> </a:t>
            </a:r>
            <a:r>
              <a:rPr lang="en-US" err="1"/>
              <a:t>webový</a:t>
            </a:r>
            <a:r>
              <a:rPr lang="en-US"/>
              <a:t> server</a:t>
            </a:r>
          </a:p>
          <a:p>
            <a:pPr marL="223520" indent="-223520"/>
            <a:r>
              <a:rPr lang="en-US" err="1"/>
              <a:t>Nejběžnější</a:t>
            </a:r>
          </a:p>
          <a:p>
            <a:pPr marL="223520" indent="-223520"/>
            <a:r>
              <a:rPr lang="en-US" err="1"/>
              <a:t>Mnoho</a:t>
            </a:r>
            <a:r>
              <a:rPr lang="en-US"/>
              <a:t> </a:t>
            </a:r>
            <a:r>
              <a:rPr lang="en-US" err="1"/>
              <a:t>technologií</a:t>
            </a:r>
          </a:p>
          <a:p>
            <a:pPr marL="223520" indent="-223520"/>
            <a:r>
              <a:rPr lang="en-US" err="1"/>
              <a:t>Variabilita</a:t>
            </a:r>
            <a:r>
              <a:rPr lang="en-US"/>
              <a:t> </a:t>
            </a:r>
            <a:r>
              <a:rPr lang="en-US" err="1"/>
              <a:t>platforem</a:t>
            </a:r>
          </a:p>
          <a:p>
            <a:pPr marL="223520" indent="-223520"/>
            <a:r>
              <a:rPr lang="en-US"/>
              <a:t>XAMPP, LAMPP, WAMPP</a:t>
            </a:r>
          </a:p>
          <a:p>
            <a:pPr lvl="1"/>
            <a:r>
              <a:rPr lang="en-US" err="1"/>
              <a:t>Vše</a:t>
            </a:r>
            <a:r>
              <a:rPr lang="en-US"/>
              <a:t> v </a:t>
            </a:r>
            <a:r>
              <a:rPr lang="en-US" err="1"/>
              <a:t>jednom</a:t>
            </a:r>
          </a:p>
          <a:p>
            <a:pPr marL="223520" indent="-223520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B904B5-F2C9-4574-ADEF-1096B7F5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841" y="1909109"/>
            <a:ext cx="4999143" cy="31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E261-01A9-463F-B261-D05C8660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Klasifikace</a:t>
            </a:r>
            <a:r>
              <a:rPr lang="en-US"/>
              <a:t> </a:t>
            </a:r>
            <a:r>
              <a:rPr lang="en-US" err="1"/>
              <a:t>sítí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7FD54-65BC-4D89-B7C6-C4BEFC634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C0C7-B834-4E7C-9F9B-8C48FEBA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Podle</a:t>
            </a:r>
            <a:r>
              <a:rPr lang="en-US"/>
              <a:t> </a:t>
            </a:r>
            <a:r>
              <a:rPr lang="en-US" err="1"/>
              <a:t>dosahu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8458B-1B4D-4977-A3C3-49D2D4FA0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PAN</a:t>
            </a:r>
          </a:p>
          <a:p>
            <a:pPr marL="223520" indent="-223520"/>
            <a:r>
              <a:rPr lang="en-US"/>
              <a:t>LAN</a:t>
            </a:r>
          </a:p>
          <a:p>
            <a:pPr marL="223520" indent="-223520"/>
            <a:r>
              <a:rPr lang="en-US"/>
              <a:t>MAN</a:t>
            </a:r>
          </a:p>
          <a:p>
            <a:pPr marL="223520" indent="-223520"/>
            <a:r>
              <a:rPr lang="en-US"/>
              <a:t>WAN</a:t>
            </a:r>
          </a:p>
          <a:p>
            <a:pPr marL="223520" indent="-223520"/>
            <a:r>
              <a:rPr lang="en-US"/>
              <a:t>GAN</a:t>
            </a:r>
          </a:p>
          <a:p>
            <a:pPr marL="223520" indent="-223520"/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4B8D2B4-2FE4-4DCD-B6C6-B3C40F0DB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" r="-199" b="-194643"/>
          <a:stretch/>
        </p:blipFill>
        <p:spPr>
          <a:xfrm>
            <a:off x="3174363" y="1904942"/>
            <a:ext cx="2185002" cy="4739956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15BCB80C-7A53-49B0-96CF-24D2586B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557" y="1911089"/>
            <a:ext cx="5545340" cy="40152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FA4339A-5EC3-42B8-BE5D-6E64D54B6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136" y="4109682"/>
            <a:ext cx="2153169" cy="17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7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F514-5321-4FF0-B5F5-4141A128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Podle</a:t>
            </a:r>
            <a:r>
              <a:rPr lang="en-US"/>
              <a:t> </a:t>
            </a:r>
            <a:r>
              <a:rPr lang="en-US" err="1"/>
              <a:t>postavení</a:t>
            </a:r>
            <a:r>
              <a:rPr lang="en-US"/>
              <a:t> </a:t>
            </a:r>
            <a:r>
              <a:rPr lang="en-US" err="1"/>
              <a:t>klientů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87C025-DDC8-4680-8481-22ED9F1E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Client-server</a:t>
            </a:r>
          </a:p>
          <a:p>
            <a:pPr lvl="1"/>
            <a:r>
              <a:rPr lang="en-US" err="1"/>
              <a:t>Žádost</a:t>
            </a:r>
            <a:r>
              <a:rPr lang="en-US"/>
              <a:t> </a:t>
            </a:r>
            <a:r>
              <a:rPr lang="en-US" err="1"/>
              <a:t>klienta</a:t>
            </a:r>
            <a:r>
              <a:rPr lang="en-US"/>
              <a:t> </a:t>
            </a:r>
            <a:r>
              <a:rPr lang="en-US" err="1"/>
              <a:t>vůči</a:t>
            </a:r>
            <a:r>
              <a:rPr lang="en-US"/>
              <a:t> </a:t>
            </a:r>
            <a:r>
              <a:rPr lang="en-US" err="1"/>
              <a:t>serveru</a:t>
            </a:r>
          </a:p>
          <a:p>
            <a:pPr lvl="1"/>
            <a:r>
              <a:rPr lang="en-US" err="1"/>
              <a:t>Webový</a:t>
            </a:r>
            <a:r>
              <a:rPr lang="en-US"/>
              <a:t> server</a:t>
            </a:r>
          </a:p>
          <a:p>
            <a:pPr marL="223520" indent="-223520"/>
            <a:r>
              <a:rPr lang="en-US"/>
              <a:t>Peer-to-peer</a:t>
            </a:r>
          </a:p>
          <a:p>
            <a:pPr lvl="1"/>
            <a:r>
              <a:rPr lang="en-US" err="1"/>
              <a:t>Rovný</a:t>
            </a:r>
            <a:r>
              <a:rPr lang="en-US"/>
              <a:t> s </a:t>
            </a:r>
            <a:r>
              <a:rPr lang="en-US" err="1"/>
              <a:t>rovným</a:t>
            </a:r>
          </a:p>
          <a:p>
            <a:pPr lvl="1"/>
            <a:r>
              <a:rPr lang="en-US"/>
              <a:t>Torrent</a:t>
            </a:r>
          </a:p>
          <a:p>
            <a:pPr marL="223520" indent="-223520"/>
            <a:endParaRPr lang="en-US"/>
          </a:p>
        </p:txBody>
      </p:sp>
      <p:pic>
        <p:nvPicPr>
          <p:cNvPr id="4" name="Obrázek 3" descr="Obsah obrázku mapa, text&#10;&#10;Popis se vygeneroval automaticky.">
            <a:extLst>
              <a:ext uri="{FF2B5EF4-FFF2-40B4-BE49-F238E27FC236}">
                <a16:creationId xmlns:a16="http://schemas.microsoft.com/office/drawing/2014/main" id="{A0B41F39-5F68-4EB4-AEA9-D7882FFA5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723" y="2466641"/>
            <a:ext cx="4029524" cy="19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8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41C-2D6B-4AB9-804A-4E548E6E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Konfigurace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A679-F9EE-44AB-9DD2-78C6FC01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318B-6C6F-4990-9EF6-2718D0A9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Základní</a:t>
            </a:r>
            <a:r>
              <a:rPr lang="en-US"/>
              <a:t> </a:t>
            </a:r>
            <a:r>
              <a:rPr lang="en-US" err="1"/>
              <a:t>konfigurace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766E6-DECF-4E87-A13F-359FDCBE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Jméno</a:t>
            </a:r>
          </a:p>
          <a:p>
            <a:pPr marL="223520" indent="-223520"/>
            <a:r>
              <a:rPr lang="en-US" err="1"/>
              <a:t>Přístupy</a:t>
            </a:r>
          </a:p>
          <a:p>
            <a:pPr lvl="1"/>
            <a:r>
              <a:rPr lang="en-US" err="1"/>
              <a:t>Údaje</a:t>
            </a:r>
          </a:p>
          <a:p>
            <a:pPr lvl="1"/>
            <a:r>
              <a:rPr lang="en-US" err="1"/>
              <a:t>Práva</a:t>
            </a:r>
          </a:p>
          <a:p>
            <a:pPr marL="223520" indent="-223520"/>
            <a:r>
              <a:rPr lang="en-US" err="1"/>
              <a:t>Komunikace</a:t>
            </a:r>
          </a:p>
          <a:p>
            <a:pPr lvl="1"/>
            <a:r>
              <a:rPr lang="en-US"/>
              <a:t>SSH</a:t>
            </a:r>
          </a:p>
          <a:p>
            <a:pPr lvl="1"/>
            <a:r>
              <a:rPr lang="en-US"/>
              <a:t>Telnet</a:t>
            </a:r>
          </a:p>
          <a:p>
            <a:pPr lvl="1"/>
            <a:r>
              <a:rPr lang="en-US" err="1"/>
              <a:t>Konzole</a:t>
            </a:r>
          </a:p>
        </p:txBody>
      </p:sp>
      <p:pic>
        <p:nvPicPr>
          <p:cNvPr id="5" name="Picture 5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E69EEC5F-B5FB-4EE3-8ED4-C64BC7E3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69" y="2047499"/>
            <a:ext cx="4496066" cy="39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7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ECFD-334B-4BA8-8D32-92D4995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Bezpečnost</a:t>
            </a:r>
            <a:r>
              <a:rPr lang="en-US"/>
              <a:t> </a:t>
            </a:r>
            <a:r>
              <a:rPr lang="en-US" err="1"/>
              <a:t>portů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AD550-5FC0-4F4D-8405-45AA4F1D6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Povolené</a:t>
            </a:r>
            <a:r>
              <a:rPr lang="en-US"/>
              <a:t> MAC</a:t>
            </a:r>
          </a:p>
          <a:p>
            <a:pPr lvl="2"/>
            <a:r>
              <a:rPr lang="en-US" err="1"/>
              <a:t>Statické</a:t>
            </a:r>
            <a:endParaRPr lang="en-US"/>
          </a:p>
          <a:p>
            <a:pPr lvl="2"/>
            <a:r>
              <a:rPr lang="en-US" err="1"/>
              <a:t>Dynamické</a:t>
            </a:r>
            <a:endParaRPr lang="cs-CZ"/>
          </a:p>
          <a:p>
            <a:pPr lvl="2"/>
            <a:r>
              <a:rPr lang="cs-CZ" err="1"/>
              <a:t>Sticky</a:t>
            </a:r>
            <a:endParaRPr lang="en-US"/>
          </a:p>
          <a:p>
            <a:pPr marL="223520" indent="-223520"/>
            <a:r>
              <a:rPr lang="en-US" err="1"/>
              <a:t>Zabezpečení</a:t>
            </a:r>
            <a:endParaRPr lang="en-US"/>
          </a:p>
          <a:p>
            <a:pPr lvl="1"/>
            <a:r>
              <a:rPr lang="en-US"/>
              <a:t>Protected</a:t>
            </a:r>
          </a:p>
          <a:p>
            <a:pPr lvl="1"/>
            <a:r>
              <a:rPr lang="en-US"/>
              <a:t>Restrict</a:t>
            </a:r>
          </a:p>
          <a:p>
            <a:pPr lvl="1"/>
            <a:r>
              <a:rPr lang="en-US"/>
              <a:t>Shutdown</a:t>
            </a:r>
            <a:endParaRPr lang="cs-CZ"/>
          </a:p>
          <a:p>
            <a:r>
              <a:rPr lang="cs-CZ"/>
              <a:t>Vypnutí nepotřebných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C18D411-C434-4647-84AA-EBF54D1D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94" y="4838881"/>
            <a:ext cx="5420828" cy="55891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6A5AEB-84D5-456B-B105-9B96E7274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232" y="2054828"/>
            <a:ext cx="5387231" cy="159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0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073E-02C3-41FE-ACEF-8EBE7BDC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Hardwarové</a:t>
            </a:r>
            <a:r>
              <a:rPr lang="en-US"/>
              <a:t> a </a:t>
            </a:r>
            <a:r>
              <a:rPr lang="en-US" err="1"/>
              <a:t>softwarové</a:t>
            </a:r>
            <a:r>
              <a:rPr lang="en-US"/>
              <a:t> </a:t>
            </a:r>
            <a:r>
              <a:rPr lang="en-US" err="1"/>
              <a:t>prostředky</a:t>
            </a:r>
            <a:r>
              <a:rPr lang="en-US"/>
              <a:t> v </a:t>
            </a:r>
            <a:r>
              <a:rPr lang="en-US" err="1"/>
              <a:t>síti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FBB8-FD43-44E3-92F7-C4AFC34E2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E428-C5BC-41F3-8DC0-8F1B4689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68BB-A595-44AF-A6F1-CA133BC4A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Minimálně</a:t>
            </a:r>
            <a:r>
              <a:rPr lang="en-US"/>
              <a:t> </a:t>
            </a:r>
            <a:r>
              <a:rPr lang="en-US" err="1"/>
              <a:t>jedna</a:t>
            </a:r>
            <a:r>
              <a:rPr lang="en-US"/>
              <a:t> =&gt; </a:t>
            </a:r>
            <a:r>
              <a:rPr lang="en-US" err="1"/>
              <a:t>defaultní</a:t>
            </a:r>
          </a:p>
          <a:p>
            <a:pPr marL="223520" indent="-223520"/>
            <a:r>
              <a:rPr lang="en-US" err="1"/>
              <a:t>Nativní</a:t>
            </a:r>
            <a:r>
              <a:rPr lang="en-US"/>
              <a:t> VLAN</a:t>
            </a:r>
          </a:p>
          <a:p>
            <a:pPr lvl="1"/>
            <a:r>
              <a:rPr lang="en-US" err="1"/>
              <a:t>Rámce</a:t>
            </a:r>
            <a:r>
              <a:rPr lang="en-US"/>
              <a:t> bez </a:t>
            </a:r>
            <a:r>
              <a:rPr lang="en-US" err="1"/>
              <a:t>tagu</a:t>
            </a:r>
          </a:p>
          <a:p>
            <a:pPr marL="223520" indent="-223520"/>
            <a:r>
              <a:rPr lang="en-US"/>
              <a:t>Trunk</a:t>
            </a:r>
          </a:p>
          <a:p>
            <a:pPr marL="223520" indent="-223520"/>
            <a:r>
              <a:rPr lang="en-US" err="1"/>
              <a:t>InterVLAN</a:t>
            </a:r>
            <a:r>
              <a:rPr lang="en-US"/>
              <a:t> routing</a:t>
            </a:r>
          </a:p>
          <a:p>
            <a:pPr lvl="1"/>
            <a:r>
              <a:rPr lang="en-US" err="1"/>
              <a:t>Potřeba</a:t>
            </a:r>
            <a:r>
              <a:rPr lang="en-US"/>
              <a:t> router</a:t>
            </a:r>
          </a:p>
          <a:p>
            <a:pPr marL="223520" indent="-223520"/>
            <a:r>
              <a:rPr lang="en-US"/>
              <a:t>VTP</a:t>
            </a:r>
          </a:p>
          <a:p>
            <a:pPr lvl="1"/>
            <a:r>
              <a:rPr lang="en-US" err="1"/>
              <a:t>Sdílení</a:t>
            </a:r>
            <a:r>
              <a:rPr lang="en-US"/>
              <a:t> </a:t>
            </a:r>
            <a:r>
              <a:rPr lang="en-US" err="1"/>
              <a:t>nastavení</a:t>
            </a:r>
            <a:r>
              <a:rPr lang="en-US"/>
              <a:t> VLAN</a:t>
            </a:r>
          </a:p>
          <a:p>
            <a:pPr marL="223520" indent="-223520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090B83D-D137-43D7-B8E9-33B30609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898" y="1904999"/>
            <a:ext cx="3966407" cy="19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4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FDDCF2-D504-4631-8DE3-1437E1980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785" y="1027981"/>
            <a:ext cx="4416552" cy="762000"/>
          </a:xfrm>
        </p:spPr>
        <p:txBody>
          <a:bodyPr/>
          <a:lstStyle/>
          <a:p>
            <a:pPr algn="ctr"/>
            <a:r>
              <a:rPr lang="en-US" err="1">
                <a:solidFill>
                  <a:srgbClr val="FFFFFF"/>
                </a:solidFill>
              </a:rPr>
              <a:t>Konfigurace</a:t>
            </a:r>
            <a:r>
              <a:rPr lang="en-US">
                <a:solidFill>
                  <a:srgbClr val="FFFFFF"/>
                </a:solidFill>
              </a:rPr>
              <a:t> VLAN</a:t>
            </a: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4AE90E6-0C17-4AE9-B722-E4EB9A85C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2243" y="2053089"/>
            <a:ext cx="4411260" cy="441241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4297D6-6ADD-48B3-9007-4300C5472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4235" y="1027981"/>
            <a:ext cx="4416552" cy="762000"/>
          </a:xfrm>
        </p:spPr>
        <p:txBody>
          <a:bodyPr/>
          <a:lstStyle/>
          <a:p>
            <a:pPr algn="ctr"/>
            <a:r>
              <a:rPr lang="en-US" err="1">
                <a:solidFill>
                  <a:srgbClr val="FFFFFF"/>
                </a:solidFill>
              </a:rPr>
              <a:t>Konfigurace</a:t>
            </a:r>
            <a:r>
              <a:rPr lang="en-US">
                <a:solidFill>
                  <a:srgbClr val="FFFFFF"/>
                </a:solidFill>
              </a:rPr>
              <a:t> VTP Serveru</a:t>
            </a:r>
            <a:endParaRPr lang="en-US" err="1">
              <a:solidFill>
                <a:srgbClr val="FFFFFF"/>
              </a:solidFill>
            </a:endParaRPr>
          </a:p>
        </p:txBody>
      </p:sp>
      <p:pic>
        <p:nvPicPr>
          <p:cNvPr id="16" name="Picture 16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24587E8A-7F6A-4E59-87CD-2FC86F30E2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55780" y="2051021"/>
            <a:ext cx="4217936" cy="1296658"/>
          </a:xfrm>
          <a:prstGeom prst="rect">
            <a:avLst/>
          </a:prstGeom>
        </p:spPr>
      </p:pic>
      <p:pic>
        <p:nvPicPr>
          <p:cNvPr id="2" name="Picture 2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68D274E2-3099-4167-B7CD-A1AEABB97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000" y="4239774"/>
            <a:ext cx="4222968" cy="2231584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C7D5E831-18CD-4F4C-B5A7-9901B775D723}"/>
              </a:ext>
            </a:extLst>
          </p:cNvPr>
          <p:cNvSpPr txBox="1">
            <a:spLocks/>
          </p:cNvSpPr>
          <p:nvPr/>
        </p:nvSpPr>
        <p:spPr>
          <a:xfrm>
            <a:off x="6157910" y="3408872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lang="cs-CZ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rgbClr val="FFFFFF"/>
                </a:solidFill>
              </a:rPr>
              <a:t>Konfigurace</a:t>
            </a:r>
            <a:r>
              <a:rPr lang="en-US">
                <a:solidFill>
                  <a:srgbClr val="FFFFFF"/>
                </a:solidFill>
              </a:rPr>
              <a:t> VTP KLIENTA</a:t>
            </a:r>
            <a:endParaRPr lang="en-US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2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0AA78-048F-4AD0-AB99-FAFB012C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Routování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8869-514B-42AF-B1A6-B54B9786D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Směrování</a:t>
            </a:r>
            <a:r>
              <a:rPr lang="en-US"/>
              <a:t> </a:t>
            </a:r>
            <a:r>
              <a:rPr lang="en-US" err="1"/>
              <a:t>packetu</a:t>
            </a:r>
          </a:p>
          <a:p>
            <a:pPr marL="223520" indent="-223520"/>
            <a:r>
              <a:rPr lang="en-US" err="1"/>
              <a:t>Routovací</a:t>
            </a:r>
            <a:r>
              <a:rPr lang="en-US"/>
              <a:t> </a:t>
            </a:r>
            <a:r>
              <a:rPr lang="en-US" err="1"/>
              <a:t>tabulka</a:t>
            </a:r>
          </a:p>
          <a:p>
            <a:pPr marL="223520" indent="-223520"/>
            <a:r>
              <a:rPr lang="en-US" err="1"/>
              <a:t>Statické</a:t>
            </a:r>
          </a:p>
          <a:p>
            <a:pPr lvl="1"/>
            <a:r>
              <a:rPr lang="en-US" err="1"/>
              <a:t>Naplnění</a:t>
            </a:r>
            <a:r>
              <a:rPr lang="en-US"/>
              <a:t> </a:t>
            </a:r>
            <a:r>
              <a:rPr lang="en-US" err="1"/>
              <a:t>manualně</a:t>
            </a:r>
          </a:p>
          <a:p>
            <a:pPr marL="223520" indent="-223520"/>
            <a:r>
              <a:rPr lang="en-US" err="1"/>
              <a:t>Dynamické</a:t>
            </a:r>
          </a:p>
          <a:p>
            <a:pPr lvl="1"/>
            <a:r>
              <a:rPr lang="en-US" err="1"/>
              <a:t>Naplnění</a:t>
            </a:r>
            <a:r>
              <a:rPr lang="en-US"/>
              <a:t> </a:t>
            </a:r>
            <a:r>
              <a:rPr lang="en-US" err="1"/>
              <a:t>přes</a:t>
            </a:r>
            <a:r>
              <a:rPr lang="en-US"/>
              <a:t> </a:t>
            </a:r>
            <a:r>
              <a:rPr lang="en-US" err="1"/>
              <a:t>protokoly</a:t>
            </a:r>
            <a:r>
              <a:rPr lang="en-US"/>
              <a:t>(OSPF, EIGRP, RIP)</a:t>
            </a:r>
          </a:p>
          <a:p>
            <a:pPr marL="223520" indent="-223520"/>
            <a:r>
              <a:rPr lang="en-US"/>
              <a:t>Gateway of last resort</a:t>
            </a:r>
          </a:p>
          <a:p>
            <a:pPr lvl="1"/>
            <a:r>
              <a:rPr lang="en-US" err="1"/>
              <a:t>Cesta</a:t>
            </a:r>
            <a:r>
              <a:rPr lang="en-US"/>
              <a:t> pro </a:t>
            </a:r>
            <a:r>
              <a:rPr lang="en-US" err="1"/>
              <a:t>packety</a:t>
            </a:r>
            <a:r>
              <a:rPr lang="en-US"/>
              <a:t> s neznámým </a:t>
            </a:r>
            <a:r>
              <a:rPr lang="en-US" err="1"/>
              <a:t>cílem</a:t>
            </a:r>
          </a:p>
          <a:p>
            <a:pPr lvl="1"/>
            <a:endParaRPr lang="en-US"/>
          </a:p>
          <a:p>
            <a:pPr marL="223520" indent="-223520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45B7080-8D85-4ED4-9658-D164947C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54" y="4422558"/>
            <a:ext cx="5167551" cy="205444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14B8CBD1-459A-4A8C-80AF-C1667DEA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553" y="1066800"/>
            <a:ext cx="5167551" cy="31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B1B0-F6C6-4B4B-9989-858804BB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Adresace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7509-CAE9-4E94-A27A-3B0F4206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Manualně</a:t>
            </a:r>
          </a:p>
          <a:p>
            <a:pPr lvl="1"/>
            <a:r>
              <a:rPr lang="en-US" err="1"/>
              <a:t>Zařízení</a:t>
            </a:r>
            <a:r>
              <a:rPr lang="en-US"/>
              <a:t> </a:t>
            </a:r>
            <a:r>
              <a:rPr lang="en-US" err="1"/>
              <a:t>sdílená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síti</a:t>
            </a:r>
          </a:p>
          <a:p>
            <a:pPr marL="223520" indent="-223520"/>
            <a:r>
              <a:rPr lang="en-US"/>
              <a:t>DHCP</a:t>
            </a:r>
          </a:p>
          <a:p>
            <a:pPr lvl="1"/>
            <a:r>
              <a:rPr lang="en-US" err="1"/>
              <a:t>Dynamické</a:t>
            </a:r>
            <a:r>
              <a:rPr lang="en-US"/>
              <a:t> </a:t>
            </a:r>
            <a:r>
              <a:rPr lang="en-US" err="1"/>
              <a:t>přidělení</a:t>
            </a:r>
            <a:r>
              <a:rPr lang="en-US"/>
              <a:t> </a:t>
            </a:r>
            <a:r>
              <a:rPr lang="en-US" err="1"/>
              <a:t>adresy</a:t>
            </a:r>
          </a:p>
          <a:p>
            <a:pPr lvl="1"/>
            <a:r>
              <a:rPr lang="en-US" err="1"/>
              <a:t>Pooly</a:t>
            </a:r>
          </a:p>
          <a:p>
            <a:pPr lvl="2"/>
            <a:r>
              <a:rPr lang="en-US"/>
              <a:t>IP </a:t>
            </a:r>
            <a:r>
              <a:rPr lang="en-US" err="1"/>
              <a:t>adresa</a:t>
            </a:r>
          </a:p>
          <a:p>
            <a:pPr lvl="2"/>
            <a:r>
              <a:rPr lang="en-US"/>
              <a:t>Maska</a:t>
            </a:r>
          </a:p>
          <a:p>
            <a:pPr lvl="2"/>
            <a:r>
              <a:rPr lang="en-US"/>
              <a:t>DNS</a:t>
            </a:r>
          </a:p>
          <a:p>
            <a:pPr lvl="2"/>
            <a:r>
              <a:rPr lang="en-US"/>
              <a:t>Default gateway</a:t>
            </a:r>
          </a:p>
          <a:p>
            <a:pPr lvl="1"/>
            <a:endParaRPr lang="en-US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642473D-C606-4A2C-BC53-F8C58E8E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54" y="1904999"/>
            <a:ext cx="43243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483A-D0F4-41D4-8250-348B7118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74B-661D-4CC5-ABA0-B9F545058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Filtr</a:t>
            </a:r>
            <a:r>
              <a:rPr lang="en-US"/>
              <a:t> </a:t>
            </a:r>
            <a:r>
              <a:rPr lang="en-US" err="1"/>
              <a:t>provozu</a:t>
            </a:r>
          </a:p>
          <a:p>
            <a:pPr marL="223520" indent="-223520"/>
            <a:r>
              <a:rPr lang="en-US" err="1"/>
              <a:t>Čtení</a:t>
            </a:r>
            <a:r>
              <a:rPr lang="en-US"/>
              <a:t> </a:t>
            </a:r>
            <a:r>
              <a:rPr lang="en-US" err="1"/>
              <a:t>shora</a:t>
            </a:r>
          </a:p>
          <a:p>
            <a:pPr lvl="1"/>
            <a:r>
              <a:rPr lang="en-US"/>
              <a:t>Na </a:t>
            </a:r>
            <a:r>
              <a:rPr lang="en-US" err="1"/>
              <a:t>konci</a:t>
            </a:r>
            <a:r>
              <a:rPr lang="en-US"/>
              <a:t> </a:t>
            </a:r>
            <a:r>
              <a:rPr lang="en-US" err="1"/>
              <a:t>pravidlo</a:t>
            </a:r>
            <a:r>
              <a:rPr lang="en-US"/>
              <a:t> </a:t>
            </a:r>
            <a:r>
              <a:rPr lang="en-US" err="1"/>
              <a:t>zakazující</a:t>
            </a:r>
            <a:r>
              <a:rPr lang="en-US"/>
              <a:t> </a:t>
            </a:r>
            <a:r>
              <a:rPr lang="en-US" err="1"/>
              <a:t>vše</a:t>
            </a:r>
          </a:p>
          <a:p>
            <a:pPr marL="223520" indent="-223520"/>
            <a:r>
              <a:rPr lang="en-US"/>
              <a:t>Wildcard mask</a:t>
            </a:r>
          </a:p>
          <a:p>
            <a:pPr lvl="1"/>
            <a:r>
              <a:rPr lang="en-US" err="1"/>
              <a:t>Inverzní</a:t>
            </a:r>
            <a:r>
              <a:rPr lang="en-US"/>
              <a:t> k subnet </a:t>
            </a:r>
            <a:r>
              <a:rPr lang="en-US" err="1"/>
              <a:t>masce</a:t>
            </a:r>
          </a:p>
          <a:p>
            <a:pPr marL="223520" indent="-223520"/>
            <a:r>
              <a:rPr lang="en-US"/>
              <a:t>2 </a:t>
            </a:r>
            <a:r>
              <a:rPr lang="en-US" err="1"/>
              <a:t>typy</a:t>
            </a:r>
          </a:p>
          <a:p>
            <a:pPr lvl="1"/>
            <a:r>
              <a:rPr lang="en-US" err="1"/>
              <a:t>Standartní</a:t>
            </a:r>
          </a:p>
          <a:p>
            <a:pPr lvl="1"/>
            <a:r>
              <a:rPr lang="en-US" err="1"/>
              <a:t>Rozšířený</a:t>
            </a:r>
          </a:p>
          <a:p>
            <a:pPr lvl="1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E1EE844-C2BC-4B24-B32D-11BCE815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529" y="1904999"/>
            <a:ext cx="5186087" cy="660648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6F34D2C7-B30A-4973-AC07-CAB0FEB22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908" y="2978921"/>
            <a:ext cx="5193708" cy="7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0F74-AD4C-4B4A-A2C4-AA0E619B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E2C1D-8C70-48CF-9381-63D45E7A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48764" cy="4531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Překlad</a:t>
            </a:r>
            <a:r>
              <a:rPr lang="en-US"/>
              <a:t> </a:t>
            </a:r>
            <a:r>
              <a:rPr lang="en-US" err="1"/>
              <a:t>adres</a:t>
            </a:r>
          </a:p>
          <a:p>
            <a:pPr marL="223520" indent="-223520"/>
            <a:r>
              <a:rPr lang="en-US" err="1"/>
              <a:t>Vnitřní</a:t>
            </a:r>
            <a:r>
              <a:rPr lang="en-US"/>
              <a:t> a </a:t>
            </a:r>
            <a:r>
              <a:rPr lang="en-US" err="1"/>
              <a:t>vnější</a:t>
            </a:r>
            <a:r>
              <a:rPr lang="en-US"/>
              <a:t> </a:t>
            </a:r>
            <a:r>
              <a:rPr lang="en-US" err="1"/>
              <a:t>rozhraní</a:t>
            </a:r>
          </a:p>
          <a:p>
            <a:pPr marL="223520" indent="-223520"/>
            <a:r>
              <a:rPr lang="en-US" err="1"/>
              <a:t>Statická</a:t>
            </a:r>
          </a:p>
          <a:p>
            <a:pPr lvl="1"/>
            <a:r>
              <a:rPr lang="en-US"/>
              <a:t>1 </a:t>
            </a:r>
            <a:r>
              <a:rPr lang="en-US" err="1"/>
              <a:t>lokální</a:t>
            </a:r>
            <a:r>
              <a:rPr lang="en-US"/>
              <a:t> = 1 </a:t>
            </a:r>
            <a:r>
              <a:rPr lang="en-US" err="1"/>
              <a:t>veřejná</a:t>
            </a:r>
          </a:p>
          <a:p>
            <a:pPr marL="223520" indent="-223520"/>
            <a:r>
              <a:rPr lang="en-US" err="1"/>
              <a:t>Dynamický</a:t>
            </a:r>
          </a:p>
          <a:p>
            <a:pPr lvl="1"/>
            <a:r>
              <a:rPr lang="en-US" err="1"/>
              <a:t>Seznam</a:t>
            </a:r>
            <a:r>
              <a:rPr lang="en-US"/>
              <a:t> </a:t>
            </a:r>
            <a:r>
              <a:rPr lang="en-US" err="1"/>
              <a:t>adres</a:t>
            </a:r>
          </a:p>
          <a:p>
            <a:pPr lvl="1"/>
            <a:r>
              <a:rPr lang="en-US"/>
              <a:t>Access list</a:t>
            </a:r>
          </a:p>
          <a:p>
            <a:pPr lvl="1"/>
            <a:r>
              <a:rPr lang="en-US" err="1"/>
              <a:t>Spojení</a:t>
            </a:r>
          </a:p>
          <a:p>
            <a:pPr lvl="1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2F3E8B8-44AC-4C81-A56D-F39F728F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94" y="1752600"/>
            <a:ext cx="68865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3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2159-85D0-4913-B0CE-BBB7E420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07EE1-201A-4138-B862-6ED29EF25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Dynamický</a:t>
            </a:r>
            <a:r>
              <a:rPr lang="en-US"/>
              <a:t> a </a:t>
            </a:r>
            <a:r>
              <a:rPr lang="en-US" err="1"/>
              <a:t>statický</a:t>
            </a:r>
          </a:p>
          <a:p>
            <a:pPr marL="223520" indent="-223520"/>
            <a:r>
              <a:rPr lang="en-US"/>
              <a:t>TCP/UDP port</a:t>
            </a:r>
          </a:p>
          <a:p>
            <a:pPr marL="223520" indent="-223520"/>
            <a:r>
              <a:rPr lang="en-US" err="1"/>
              <a:t>Slovíčko</a:t>
            </a:r>
            <a:r>
              <a:rPr lang="en-US"/>
              <a:t> overload</a:t>
            </a:r>
          </a:p>
          <a:p>
            <a:pPr marL="223520" indent="-223520"/>
            <a:r>
              <a:rPr lang="en-US" err="1"/>
              <a:t>Seznam</a:t>
            </a:r>
            <a:r>
              <a:rPr lang="en-US"/>
              <a:t> </a:t>
            </a:r>
            <a:r>
              <a:rPr lang="en-US" err="1"/>
              <a:t>adres</a:t>
            </a:r>
            <a:r>
              <a:rPr lang="en-US"/>
              <a:t> </a:t>
            </a:r>
            <a:r>
              <a:rPr lang="en-US" err="1"/>
              <a:t>nebo</a:t>
            </a:r>
            <a:r>
              <a:rPr lang="en-US"/>
              <a:t> </a:t>
            </a:r>
            <a:r>
              <a:rPr lang="en-US" err="1"/>
              <a:t>adresa</a:t>
            </a:r>
            <a:r>
              <a:rPr lang="en-US"/>
              <a:t> </a:t>
            </a:r>
            <a:r>
              <a:rPr lang="en-US" err="1"/>
              <a:t>rozhraní</a:t>
            </a:r>
          </a:p>
          <a:p>
            <a:pPr marL="223520" indent="-223520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3384454-7B54-4363-A060-95A642CF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16" y="1904999"/>
            <a:ext cx="5200650" cy="9715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545B452-E704-481B-BA00-E14512BB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475" y="3058169"/>
            <a:ext cx="3332691" cy="18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1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2EFC-4DBC-4E2C-857D-8478C55D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</a:t>
            </a:r>
            <a:r>
              <a:rPr lang="en-US" err="1"/>
              <a:t>adresa</a:t>
            </a:r>
            <a:r>
              <a:rPr lang="en-US"/>
              <a:t> a MAC </a:t>
            </a:r>
            <a:r>
              <a:rPr lang="en-US" err="1"/>
              <a:t>adresa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F2F2A-5CE2-4223-B45F-0D2F23A1A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8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5CC2-18AA-4AC6-AE80-813EC520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 </a:t>
            </a:r>
            <a:r>
              <a:rPr lang="en-US" err="1"/>
              <a:t>adresa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EF6D-A919-472E-B12A-065B975F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Druhá</a:t>
            </a:r>
            <a:r>
              <a:rPr lang="en-US"/>
              <a:t> </a:t>
            </a:r>
            <a:r>
              <a:rPr lang="en-US" err="1"/>
              <a:t>vrstva</a:t>
            </a:r>
          </a:p>
          <a:p>
            <a:pPr marL="223520" indent="-223520"/>
            <a:r>
              <a:rPr lang="en-US"/>
              <a:t>6x8 </a:t>
            </a:r>
            <a:r>
              <a:rPr lang="en-US" err="1"/>
              <a:t>bitů</a:t>
            </a:r>
          </a:p>
          <a:p>
            <a:pPr lvl="1"/>
            <a:r>
              <a:rPr lang="en-US"/>
              <a:t>24 </a:t>
            </a:r>
            <a:r>
              <a:rPr lang="en-US" err="1"/>
              <a:t>bitů</a:t>
            </a:r>
            <a:r>
              <a:rPr lang="en-US"/>
              <a:t> pro </a:t>
            </a:r>
            <a:r>
              <a:rPr lang="en-US" err="1"/>
              <a:t>výrobce</a:t>
            </a:r>
          </a:p>
          <a:p>
            <a:pPr lvl="1"/>
            <a:r>
              <a:rPr lang="en-US"/>
              <a:t>24 </a:t>
            </a:r>
            <a:r>
              <a:rPr lang="en-US" err="1"/>
              <a:t>bitů</a:t>
            </a:r>
            <a:r>
              <a:rPr lang="en-US"/>
              <a:t> pro </a:t>
            </a:r>
            <a:r>
              <a:rPr lang="en-US" err="1"/>
              <a:t>unikátní</a:t>
            </a:r>
            <a:r>
              <a:rPr lang="en-US"/>
              <a:t> </a:t>
            </a:r>
            <a:r>
              <a:rPr lang="en-US" err="1"/>
              <a:t>identifikaci</a:t>
            </a:r>
          </a:p>
          <a:p>
            <a:pPr marL="223520" indent="-223520"/>
            <a:r>
              <a:rPr lang="en-US" err="1"/>
              <a:t>Zápis</a:t>
            </a:r>
            <a:r>
              <a:rPr lang="en-US"/>
              <a:t> </a:t>
            </a:r>
            <a:r>
              <a:rPr lang="en-US" err="1"/>
              <a:t>nejčastěji</a:t>
            </a:r>
            <a:r>
              <a:rPr lang="en-US"/>
              <a:t> </a:t>
            </a:r>
            <a:r>
              <a:rPr lang="en-US" err="1"/>
              <a:t>hexadecimálně</a:t>
            </a:r>
          </a:p>
          <a:p>
            <a:pPr marL="223520" indent="-223520"/>
            <a:r>
              <a:rPr lang="en-US" err="1"/>
              <a:t>Možnost</a:t>
            </a:r>
            <a:r>
              <a:rPr lang="en-US"/>
              <a:t> </a:t>
            </a:r>
            <a:r>
              <a:rPr lang="en-US" err="1"/>
              <a:t>změnit</a:t>
            </a:r>
            <a:r>
              <a:rPr lang="en-US"/>
              <a:t> - </a:t>
            </a:r>
            <a:r>
              <a:rPr lang="en-US" err="1"/>
              <a:t>nedoporučeno</a:t>
            </a:r>
          </a:p>
          <a:p>
            <a:pPr marL="223520" indent="-223520"/>
            <a:r>
              <a:rPr lang="en-US"/>
              <a:t>Broadcast</a:t>
            </a:r>
          </a:p>
          <a:p>
            <a:pPr lvl="1"/>
            <a:r>
              <a:rPr lang="en-US"/>
              <a:t>FF:FF:FF:FF:FF:FF</a:t>
            </a:r>
          </a:p>
          <a:p>
            <a:pPr marL="223520" indent="-223520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4FE54A-14A3-4397-9090-129F7187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30" y="1735302"/>
            <a:ext cx="5099757" cy="4308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77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81F3-FF1B-4F02-B42D-8EAF4F3E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</a:t>
            </a:r>
            <a:r>
              <a:rPr lang="en-US" err="1"/>
              <a:t>adresa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8EE1A-1B8A-4285-A0B2-97CB1CE54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3. </a:t>
            </a:r>
            <a:r>
              <a:rPr lang="en-US" err="1"/>
              <a:t>síťová</a:t>
            </a:r>
            <a:r>
              <a:rPr lang="en-US"/>
              <a:t> </a:t>
            </a:r>
            <a:r>
              <a:rPr lang="en-US" err="1"/>
              <a:t>vrstva</a:t>
            </a:r>
          </a:p>
          <a:p>
            <a:pPr marL="223520" indent="-223520"/>
            <a:r>
              <a:rPr lang="en-US"/>
              <a:t>2 </a:t>
            </a:r>
            <a:r>
              <a:rPr lang="en-US" err="1"/>
              <a:t>verze</a:t>
            </a:r>
          </a:p>
          <a:p>
            <a:pPr marL="223520" indent="-223520"/>
            <a:r>
              <a:rPr lang="en-US" err="1"/>
              <a:t>Adresa</a:t>
            </a:r>
            <a:r>
              <a:rPr lang="en-US"/>
              <a:t> + Maska</a:t>
            </a:r>
          </a:p>
          <a:p>
            <a:pPr lvl="1"/>
            <a:r>
              <a:rPr lang="en-US" err="1"/>
              <a:t>ANDování</a:t>
            </a:r>
          </a:p>
          <a:p>
            <a:pPr marL="223520" indent="-223520"/>
            <a:endParaRPr lang="en-US"/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D28B957-44DE-4E03-8DF7-1382756B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812" y="1740763"/>
            <a:ext cx="5689076" cy="430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1445-096E-4735-9D42-D3C47A74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Síťové</a:t>
            </a:r>
            <a:r>
              <a:rPr lang="en-US"/>
              <a:t> </a:t>
            </a:r>
            <a:r>
              <a:rPr lang="en-US" err="1"/>
              <a:t>prvky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E9B79-D8B5-4B5D-A006-83BFD062B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Aktivní</a:t>
            </a:r>
          </a:p>
          <a:p>
            <a:pPr lvl="1"/>
            <a:r>
              <a:rPr lang="en-US" err="1"/>
              <a:t>Ovlivnění</a:t>
            </a:r>
            <a:r>
              <a:rPr lang="en-US"/>
              <a:t> </a:t>
            </a:r>
            <a:r>
              <a:rPr lang="en-US" err="1"/>
              <a:t>provozu</a:t>
            </a:r>
          </a:p>
          <a:p>
            <a:pPr lvl="1"/>
            <a:r>
              <a:rPr lang="en-US"/>
              <a:t>Od 2. </a:t>
            </a:r>
            <a:r>
              <a:rPr lang="en-US" err="1"/>
              <a:t>vrstvy</a:t>
            </a:r>
            <a:r>
              <a:rPr lang="en-US"/>
              <a:t> ISO/OSI</a:t>
            </a:r>
          </a:p>
          <a:p>
            <a:pPr marL="223520" indent="-223520"/>
            <a:r>
              <a:rPr lang="en-US" err="1"/>
              <a:t>Pasivní</a:t>
            </a:r>
          </a:p>
          <a:p>
            <a:pPr lvl="1"/>
            <a:r>
              <a:rPr lang="en-US" err="1"/>
              <a:t>Fyzický</a:t>
            </a:r>
            <a:r>
              <a:rPr lang="en-US"/>
              <a:t> </a:t>
            </a:r>
            <a:r>
              <a:rPr lang="en-US" err="1"/>
              <a:t>přenos</a:t>
            </a:r>
          </a:p>
          <a:p>
            <a:pPr lvl="1"/>
            <a:r>
              <a:rPr lang="en-US" err="1"/>
              <a:t>Nezasahují</a:t>
            </a:r>
            <a:r>
              <a:rPr lang="en-US"/>
              <a:t> do </a:t>
            </a:r>
            <a:r>
              <a:rPr lang="en-US" err="1"/>
              <a:t>dat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223520" indent="-223520"/>
            <a:endParaRPr lang="en-US"/>
          </a:p>
        </p:txBody>
      </p:sp>
      <p:pic>
        <p:nvPicPr>
          <p:cNvPr id="6" name="Picture 6" descr="Síťové prvky">
            <a:extLst>
              <a:ext uri="{FF2B5EF4-FFF2-40B4-BE49-F238E27FC236}">
                <a16:creationId xmlns:a16="http://schemas.microsoft.com/office/drawing/2014/main" id="{DB6F3017-9D17-4262-803B-6C3519D6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955" y="1903271"/>
            <a:ext cx="5933427" cy="33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AE16-1F17-46F9-9E9C-DF4F247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D099-535F-4EC0-93A0-55444684C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32 </a:t>
            </a:r>
            <a:r>
              <a:rPr lang="en-US" err="1"/>
              <a:t>bitů</a:t>
            </a:r>
          </a:p>
          <a:p>
            <a:pPr marL="223520" indent="-223520"/>
            <a:r>
              <a:rPr lang="en-US" err="1"/>
              <a:t>Vyčerpána</a:t>
            </a:r>
            <a:endParaRPr lang="en-US"/>
          </a:p>
          <a:p>
            <a:pPr lvl="1"/>
            <a:r>
              <a:rPr lang="en-US" err="1"/>
              <a:t>Maximálně</a:t>
            </a:r>
            <a:r>
              <a:rPr lang="en-US"/>
              <a:t> 2^32 </a:t>
            </a:r>
            <a:r>
              <a:rPr lang="en-US" err="1"/>
              <a:t>adres</a:t>
            </a:r>
          </a:p>
          <a:p>
            <a:pPr marL="223520" indent="-223520"/>
            <a:r>
              <a:rPr lang="en-US"/>
              <a:t>VLSM</a:t>
            </a:r>
          </a:p>
          <a:p>
            <a:pPr lvl="1"/>
            <a:r>
              <a:rPr lang="en-US" err="1"/>
              <a:t>Rozdělení</a:t>
            </a:r>
            <a:r>
              <a:rPr lang="en-US"/>
              <a:t> </a:t>
            </a:r>
            <a:r>
              <a:rPr lang="en-US" err="1"/>
              <a:t>classfull</a:t>
            </a:r>
            <a:r>
              <a:rPr lang="en-US"/>
              <a:t> </a:t>
            </a:r>
            <a:r>
              <a:rPr lang="en-US" err="1"/>
              <a:t>adres</a:t>
            </a:r>
            <a:endParaRPr lang="en-US"/>
          </a:p>
          <a:p>
            <a:pPr marL="223520" indent="-223520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6F3919-C4DD-43D8-987A-9F22DADE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56" y="1743524"/>
            <a:ext cx="5229120" cy="253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721C-C594-4089-98CC-75F6E3DF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AB625-75AB-454C-9B82-C2FD27283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128 bit</a:t>
            </a:r>
          </a:p>
          <a:p>
            <a:pPr marL="223520" indent="-223520"/>
            <a:r>
              <a:rPr lang="en-US"/>
              <a:t>2^128 </a:t>
            </a:r>
            <a:r>
              <a:rPr lang="en-US" err="1"/>
              <a:t>adres</a:t>
            </a:r>
          </a:p>
          <a:p>
            <a:pPr marL="223520" indent="-223520"/>
            <a:r>
              <a:rPr lang="en-US" err="1"/>
              <a:t>Privátní</a:t>
            </a:r>
            <a:r>
              <a:rPr lang="en-US"/>
              <a:t> </a:t>
            </a:r>
            <a:r>
              <a:rPr lang="en-US" err="1"/>
              <a:t>adresy</a:t>
            </a:r>
          </a:p>
          <a:p>
            <a:pPr lvl="1"/>
            <a:r>
              <a:rPr lang="en-US"/>
              <a:t>fc00::/7</a:t>
            </a:r>
          </a:p>
          <a:p>
            <a:pPr marL="223520" indent="-223520"/>
            <a:r>
              <a:rPr lang="en-US" err="1"/>
              <a:t>Každé</a:t>
            </a:r>
            <a:r>
              <a:rPr lang="en-US"/>
              <a:t> </a:t>
            </a:r>
            <a:r>
              <a:rPr lang="en-US" err="1"/>
              <a:t>zařízení</a:t>
            </a:r>
            <a:r>
              <a:rPr lang="en-US"/>
              <a:t> </a:t>
            </a:r>
            <a:r>
              <a:rPr lang="en-US" err="1"/>
              <a:t>svoje</a:t>
            </a:r>
            <a:r>
              <a:rPr lang="en-US"/>
              <a:t> IP</a:t>
            </a:r>
          </a:p>
          <a:p>
            <a:pPr marL="223520" indent="-223520"/>
            <a:r>
              <a:rPr lang="en-US" err="1"/>
              <a:t>Nekompatibilní</a:t>
            </a:r>
            <a:r>
              <a:rPr lang="en-US"/>
              <a:t> s IPv4</a:t>
            </a:r>
          </a:p>
          <a:p>
            <a:pPr marL="223520" indent="-223520"/>
            <a:r>
              <a:rPr lang="en-US" err="1"/>
              <a:t>Dočasná</a:t>
            </a:r>
            <a:r>
              <a:rPr lang="en-US"/>
              <a:t> </a:t>
            </a:r>
            <a:r>
              <a:rPr lang="en-US" err="1"/>
              <a:t>řešení</a:t>
            </a:r>
          </a:p>
          <a:p>
            <a:pPr marL="223520" indent="-223520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E6D8FB-098F-40C1-93C5-FF1CD643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956" y="1736260"/>
            <a:ext cx="5660328" cy="3910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614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FB33-C853-4F84-B1E1-758F0177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DHCP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4F1F-55EB-4313-A3EB-C587125D9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280B-C226-4201-AB30-5024CC93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DHCP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C9F7-208C-40DA-B4C5-F58F336B2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4999"/>
            <a:ext cx="6671676" cy="41148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23520" indent="-223520"/>
            <a:r>
              <a:rPr lang="en-US" err="1"/>
              <a:t>Dynamické</a:t>
            </a:r>
            <a:r>
              <a:rPr lang="en-US"/>
              <a:t> </a:t>
            </a:r>
            <a:r>
              <a:rPr lang="en-US" err="1"/>
              <a:t>přidělení</a:t>
            </a:r>
            <a:r>
              <a:rPr lang="en-US"/>
              <a:t> </a:t>
            </a:r>
            <a:r>
              <a:rPr lang="en-US" err="1"/>
              <a:t>adresy</a:t>
            </a:r>
            <a:endParaRPr lang="en-US"/>
          </a:p>
          <a:p>
            <a:pPr marL="223520" indent="-223520"/>
            <a:r>
              <a:rPr lang="en-US" err="1"/>
              <a:t>Komunikace</a:t>
            </a:r>
            <a:r>
              <a:rPr lang="en-US"/>
              <a:t> </a:t>
            </a:r>
            <a:r>
              <a:rPr lang="en-US" err="1"/>
              <a:t>při</a:t>
            </a:r>
            <a:r>
              <a:rPr lang="en-US"/>
              <a:t> </a:t>
            </a:r>
            <a:r>
              <a:rPr lang="en-US" err="1"/>
              <a:t>připojení</a:t>
            </a:r>
            <a:endParaRPr lang="en-US"/>
          </a:p>
          <a:p>
            <a:pPr lvl="1"/>
            <a:r>
              <a:rPr lang="en-US" err="1"/>
              <a:t>Klient</a:t>
            </a:r>
            <a:r>
              <a:rPr lang="en-US"/>
              <a:t>: "</a:t>
            </a:r>
            <a:r>
              <a:rPr lang="en-US" err="1"/>
              <a:t>Ahoj</a:t>
            </a:r>
            <a:r>
              <a:rPr lang="en-US"/>
              <a:t> </a:t>
            </a:r>
            <a:r>
              <a:rPr lang="en-US" err="1"/>
              <a:t>všem</a:t>
            </a:r>
            <a:r>
              <a:rPr lang="en-US"/>
              <a:t>, </a:t>
            </a:r>
            <a:r>
              <a:rPr lang="en-US" err="1"/>
              <a:t>potřebuju</a:t>
            </a:r>
            <a:r>
              <a:rPr lang="en-US"/>
              <a:t> </a:t>
            </a:r>
            <a:r>
              <a:rPr lang="en-US" err="1"/>
              <a:t>adresu</a:t>
            </a:r>
            <a:r>
              <a:rPr lang="en-US"/>
              <a:t>."  </a:t>
            </a:r>
            <a:br>
              <a:rPr lang="cs-CZ"/>
            </a:br>
            <a:r>
              <a:rPr lang="en-US"/>
              <a:t>(DHCDISCOVER - BROADCAST)</a:t>
            </a:r>
          </a:p>
          <a:p>
            <a:pPr lvl="1"/>
            <a:r>
              <a:rPr lang="en-US"/>
              <a:t>Server: "</a:t>
            </a:r>
            <a:r>
              <a:rPr lang="en-US" err="1"/>
              <a:t>Ahoj</a:t>
            </a:r>
            <a:r>
              <a:rPr lang="en-US"/>
              <a:t>, </a:t>
            </a:r>
            <a:r>
              <a:rPr lang="cs-CZ"/>
              <a:t>já jsem DHCP server, chceš moji adresu</a:t>
            </a:r>
            <a:r>
              <a:rPr lang="en-US"/>
              <a:t>?"  </a:t>
            </a:r>
            <a:br>
              <a:rPr lang="cs-CZ"/>
            </a:br>
            <a:r>
              <a:rPr lang="en-US"/>
              <a:t>(DHCPOFFER - BROADCAST/UNICAST)</a:t>
            </a:r>
          </a:p>
          <a:p>
            <a:pPr lvl="1"/>
            <a:r>
              <a:rPr lang="en-US" err="1"/>
              <a:t>Klient</a:t>
            </a:r>
            <a:r>
              <a:rPr lang="en-US"/>
              <a:t>: "</a:t>
            </a:r>
            <a:r>
              <a:rPr lang="en-US" err="1"/>
              <a:t>Ano</a:t>
            </a:r>
            <a:r>
              <a:rPr lang="en-US"/>
              <a:t>, </a:t>
            </a:r>
            <a:r>
              <a:rPr lang="en-US" err="1"/>
              <a:t>přijímám</a:t>
            </a:r>
            <a:r>
              <a:rPr lang="en-US"/>
              <a:t> t</a:t>
            </a:r>
            <a:r>
              <a:rPr lang="cs-CZ"/>
              <a:t>voji</a:t>
            </a:r>
            <a:r>
              <a:rPr lang="en-US"/>
              <a:t> </a:t>
            </a:r>
            <a:r>
              <a:rPr lang="en-US" err="1"/>
              <a:t>adresu</a:t>
            </a:r>
            <a:r>
              <a:rPr lang="en-US"/>
              <a:t>, </a:t>
            </a:r>
            <a:r>
              <a:rPr lang="en-US" err="1"/>
              <a:t>pošli</a:t>
            </a:r>
            <a:r>
              <a:rPr lang="en-US"/>
              <a:t> mi </a:t>
            </a:r>
            <a:r>
              <a:rPr lang="cs-CZ"/>
              <a:t>vše</a:t>
            </a:r>
            <a:r>
              <a:rPr lang="en-US"/>
              <a:t>." </a:t>
            </a:r>
            <a:br>
              <a:rPr lang="cs-CZ"/>
            </a:br>
            <a:r>
              <a:rPr lang="en-US"/>
              <a:t>(DHCPREQUEST  - BROADCAST)</a:t>
            </a:r>
          </a:p>
          <a:p>
            <a:pPr lvl="1"/>
            <a:r>
              <a:rPr lang="en-US"/>
              <a:t>Server: "</a:t>
            </a:r>
            <a:r>
              <a:rPr lang="en-US" err="1"/>
              <a:t>Tady</a:t>
            </a:r>
            <a:r>
              <a:rPr lang="en-US"/>
              <a:t> </a:t>
            </a:r>
            <a:r>
              <a:rPr lang="en-US" err="1"/>
              <a:t>máš</a:t>
            </a:r>
            <a:r>
              <a:rPr lang="en-US"/>
              <a:t>, </a:t>
            </a:r>
            <a:r>
              <a:rPr lang="en-US" err="1"/>
              <a:t>přidávám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tě</a:t>
            </a:r>
            <a:r>
              <a:rPr lang="en-US"/>
              <a:t> do </a:t>
            </a:r>
            <a:r>
              <a:rPr lang="en-US" err="1"/>
              <a:t>záznamu</a:t>
            </a:r>
            <a:r>
              <a:rPr lang="en-US"/>
              <a:t>.„</a:t>
            </a:r>
            <a:br>
              <a:rPr lang="cs-CZ"/>
            </a:br>
            <a:r>
              <a:rPr lang="en-US"/>
              <a:t>(DHCPACK - BROADCAST/UNICAST)</a:t>
            </a:r>
          </a:p>
          <a:p>
            <a:pPr marL="223520" indent="-223520"/>
            <a:r>
              <a:rPr lang="en-US" err="1"/>
              <a:t>Nutnost</a:t>
            </a:r>
            <a:r>
              <a:rPr lang="en-US"/>
              <a:t> </a:t>
            </a:r>
            <a:r>
              <a:rPr lang="en-US" err="1"/>
              <a:t>alespoň</a:t>
            </a:r>
            <a:r>
              <a:rPr lang="en-US"/>
              <a:t> </a:t>
            </a:r>
            <a:r>
              <a:rPr lang="en-US" err="1"/>
              <a:t>jednoho</a:t>
            </a:r>
            <a:r>
              <a:rPr lang="en-US"/>
              <a:t> DHCP </a:t>
            </a:r>
            <a:r>
              <a:rPr lang="en-US" err="1"/>
              <a:t>serveru</a:t>
            </a:r>
            <a:endParaRPr lang="en-US"/>
          </a:p>
          <a:p>
            <a:pPr lvl="1"/>
            <a:endParaRPr lang="en-US"/>
          </a:p>
        </p:txBody>
      </p:sp>
      <p:pic>
        <p:nvPicPr>
          <p:cNvPr id="7" name="Obrázek 6" descr="Obsah obrázku objekt&#10;&#10;Popis se vygeneroval automaticky.">
            <a:extLst>
              <a:ext uri="{FF2B5EF4-FFF2-40B4-BE49-F238E27FC236}">
                <a16:creationId xmlns:a16="http://schemas.microsoft.com/office/drawing/2014/main" id="{3F7BEDC6-C8FD-435B-99C7-94B0ADD4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16" y="2333416"/>
            <a:ext cx="3895408" cy="21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9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4000-0196-450B-8BE5-A7377628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E3B0-90BB-40C3-ABF2-E35513EC0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0CBF-7593-4E35-BE4D-29E7CBFE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A7228-7241-465A-9433-882739477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err="1"/>
              <a:t>Jmenná</a:t>
            </a:r>
            <a:r>
              <a:rPr lang="en-US"/>
              <a:t> </a:t>
            </a:r>
            <a:r>
              <a:rPr lang="en-US" err="1"/>
              <a:t>adresa</a:t>
            </a:r>
            <a:r>
              <a:rPr lang="en-US"/>
              <a:t> &lt;=&gt; IP </a:t>
            </a:r>
            <a:r>
              <a:rPr lang="en-US" err="1"/>
              <a:t>adresa</a:t>
            </a:r>
          </a:p>
          <a:p>
            <a:pPr marL="342900" indent="-342900"/>
            <a:r>
              <a:rPr lang="en-US" err="1"/>
              <a:t>Žádost</a:t>
            </a:r>
            <a:r>
              <a:rPr lang="en-US"/>
              <a:t> DNS </a:t>
            </a:r>
            <a:r>
              <a:rPr lang="en-US" err="1"/>
              <a:t>serveru</a:t>
            </a:r>
          </a:p>
          <a:p>
            <a:pPr marL="342900" indent="-342900"/>
            <a:r>
              <a:rPr lang="en-US" err="1"/>
              <a:t>Odpověď</a:t>
            </a:r>
            <a:r>
              <a:rPr lang="en-US"/>
              <a:t> DNS </a:t>
            </a:r>
            <a:r>
              <a:rPr lang="en-US" err="1"/>
              <a:t>serveru</a:t>
            </a:r>
          </a:p>
          <a:p>
            <a:pPr marL="342900" indent="-342900"/>
            <a:r>
              <a:rPr lang="en-US" err="1"/>
              <a:t>Komunikace</a:t>
            </a:r>
            <a:r>
              <a:rPr lang="en-US"/>
              <a:t> s </a:t>
            </a:r>
            <a:r>
              <a:rPr lang="en-US" err="1"/>
              <a:t>obdrženou</a:t>
            </a:r>
            <a:r>
              <a:rPr lang="en-US"/>
              <a:t> IP </a:t>
            </a:r>
            <a:r>
              <a:rPr lang="en-US" err="1"/>
              <a:t>adresou</a:t>
            </a:r>
          </a:p>
          <a:p>
            <a:pPr marL="342900" indent="-342900"/>
            <a:endParaRPr lang="en-US"/>
          </a:p>
        </p:txBody>
      </p:sp>
      <p:pic>
        <p:nvPicPr>
          <p:cNvPr id="4" name="Picture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4FCE65CD-7C2F-429B-96B1-B7EBA5A7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06" y="1910043"/>
            <a:ext cx="4337957" cy="2056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98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4207-0DDE-46B2-A39B-F4D4FABC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Síťové</a:t>
            </a:r>
            <a:r>
              <a:rPr lang="en-US"/>
              <a:t> </a:t>
            </a:r>
            <a:r>
              <a:rPr lang="en-US" err="1"/>
              <a:t>protokoly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31AA-D684-4148-982F-0AEAD6E0D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40BDAB9-264B-4B2E-92CB-3C3F1660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71" y="2229336"/>
            <a:ext cx="5602835" cy="30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2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A915-7A4E-4E16-BA2A-C76A5A15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7B185-B14F-40F0-8C47-F8BCFD18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První</a:t>
            </a:r>
            <a:r>
              <a:rPr lang="en-US"/>
              <a:t> a </a:t>
            </a:r>
            <a:r>
              <a:rPr lang="en-US" err="1"/>
              <a:t>druhá</a:t>
            </a:r>
            <a:r>
              <a:rPr lang="en-US"/>
              <a:t> </a:t>
            </a:r>
            <a:r>
              <a:rPr lang="en-US" err="1"/>
              <a:t>vrstva</a:t>
            </a:r>
          </a:p>
          <a:p>
            <a:pPr marL="223520" indent="-223520"/>
            <a:r>
              <a:rPr lang="en-US" err="1"/>
              <a:t>Soubor</a:t>
            </a:r>
            <a:r>
              <a:rPr lang="en-US"/>
              <a:t> </a:t>
            </a:r>
            <a:r>
              <a:rPr lang="en-US" err="1"/>
              <a:t>technologii</a:t>
            </a:r>
          </a:p>
          <a:p>
            <a:pPr marL="223520" indent="-223520"/>
            <a:r>
              <a:rPr lang="en-US" err="1"/>
              <a:t>Konkurentem</a:t>
            </a:r>
            <a:r>
              <a:rPr lang="en-US"/>
              <a:t> WIFI</a:t>
            </a:r>
          </a:p>
          <a:p>
            <a:pPr marL="223520" indent="-223520"/>
            <a:endParaRPr lang="en-US"/>
          </a:p>
        </p:txBody>
      </p:sp>
      <p:pic>
        <p:nvPicPr>
          <p:cNvPr id="6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DD3B628-0B36-4BC4-BE10-514D9BBE4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283" y="1747674"/>
            <a:ext cx="5214747" cy="362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9616-C826-4F33-88A9-A9B0A2C3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</a:t>
            </a:r>
            <a:r>
              <a:rPr lang="en-US" err="1"/>
              <a:t>Protokol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2785-E036-4D94-9C79-AF63530F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Soubor</a:t>
            </a:r>
            <a:r>
              <a:rPr lang="en-US"/>
              <a:t> </a:t>
            </a:r>
            <a:r>
              <a:rPr lang="en-US" err="1"/>
              <a:t>pravidel</a:t>
            </a:r>
            <a:endParaRPr lang="en-US"/>
          </a:p>
          <a:p>
            <a:pPr marL="223520" indent="-223520"/>
            <a:r>
              <a:rPr lang="en-US" err="1"/>
              <a:t>Doručení</a:t>
            </a:r>
            <a:r>
              <a:rPr lang="en-US"/>
              <a:t> </a:t>
            </a:r>
            <a:r>
              <a:rPr lang="en-US" err="1"/>
              <a:t>packetů</a:t>
            </a:r>
            <a:endParaRPr lang="en-US"/>
          </a:p>
          <a:p>
            <a:pPr marL="223520" indent="-223520"/>
            <a:r>
              <a:rPr lang="en-US" err="1"/>
              <a:t>Dvě</a:t>
            </a:r>
            <a:r>
              <a:rPr lang="en-US"/>
              <a:t> </a:t>
            </a:r>
            <a:r>
              <a:rPr lang="en-US" err="1"/>
              <a:t>verze</a:t>
            </a:r>
            <a:endParaRPr lang="en-US"/>
          </a:p>
          <a:p>
            <a:pPr lvl="1"/>
            <a:r>
              <a:rPr lang="en-US"/>
              <a:t>IPv4</a:t>
            </a:r>
          </a:p>
          <a:p>
            <a:pPr lvl="1"/>
            <a:r>
              <a:rPr lang="en-US"/>
              <a:t>IPv4</a:t>
            </a:r>
          </a:p>
          <a:p>
            <a:pPr marL="223520" indent="-223520"/>
            <a:r>
              <a:rPr lang="en-US" err="1"/>
              <a:t>Stavební</a:t>
            </a:r>
            <a:r>
              <a:rPr lang="en-US"/>
              <a:t> </a:t>
            </a:r>
            <a:r>
              <a:rPr lang="en-US" err="1"/>
              <a:t>prvek</a:t>
            </a:r>
            <a:r>
              <a:rPr lang="cs-CZ"/>
              <a:t> sítí</a:t>
            </a:r>
            <a:endParaRPr lang="en-US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6BC0CA3-ECCC-418D-A2AA-41892B7C5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68" y="2067955"/>
            <a:ext cx="5056637" cy="33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9497-A76F-4C70-B944-965E9945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3DB1-D22C-4547-B2CF-901FA4AD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Teletype network</a:t>
            </a:r>
          </a:p>
          <a:p>
            <a:pPr marL="223520" indent="-223520"/>
            <a:r>
              <a:rPr lang="en-US" err="1"/>
              <a:t>Komunikace</a:t>
            </a:r>
            <a:r>
              <a:rPr lang="en-US"/>
              <a:t> v </a:t>
            </a:r>
            <a:r>
              <a:rPr lang="en-US" err="1"/>
              <a:t>textové</a:t>
            </a:r>
            <a:r>
              <a:rPr lang="en-US"/>
              <a:t> </a:t>
            </a:r>
            <a:r>
              <a:rPr lang="en-US" err="1"/>
              <a:t>formě</a:t>
            </a:r>
          </a:p>
          <a:p>
            <a:pPr marL="223520" indent="-223520"/>
            <a:r>
              <a:rPr lang="en-US" err="1"/>
              <a:t>Nešifrovaný</a:t>
            </a:r>
          </a:p>
          <a:p>
            <a:pPr marL="223520" indent="-223520"/>
            <a:r>
              <a:rPr lang="en-US" err="1"/>
              <a:t>Částečně</a:t>
            </a:r>
            <a:r>
              <a:rPr lang="en-US"/>
              <a:t> </a:t>
            </a:r>
            <a:r>
              <a:rPr lang="en-US" err="1"/>
              <a:t>nahrazen</a:t>
            </a:r>
            <a:r>
              <a:rPr lang="en-US"/>
              <a:t> SSH</a:t>
            </a:r>
          </a:p>
          <a:p>
            <a:pPr marL="223520" indent="-223520"/>
            <a:r>
              <a:rPr lang="en-US" err="1"/>
              <a:t>Součástí</a:t>
            </a:r>
            <a:r>
              <a:rPr lang="en-US"/>
              <a:t> Windows a </a:t>
            </a:r>
            <a:r>
              <a:rPr lang="en-US" err="1"/>
              <a:t>unixových</a:t>
            </a:r>
            <a:r>
              <a:rPr lang="en-US"/>
              <a:t> </a:t>
            </a:r>
            <a:r>
              <a:rPr lang="en-US" err="1"/>
              <a:t>systémů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A34192B-42A0-4763-881A-6A61F2E9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02" y="1561041"/>
            <a:ext cx="5444726" cy="22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3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9B3B-D18C-4B76-80E9-E41C1BB4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B3087-9ADD-4593-82CD-9FDDBABF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2. </a:t>
            </a:r>
            <a:r>
              <a:rPr lang="en-US" err="1"/>
              <a:t>vrstva</a:t>
            </a:r>
          </a:p>
          <a:p>
            <a:pPr marL="223520" indent="-223520"/>
            <a:r>
              <a:rPr lang="en-US" err="1"/>
              <a:t>Tabulka</a:t>
            </a:r>
            <a:r>
              <a:rPr lang="en-US"/>
              <a:t> MAC </a:t>
            </a:r>
            <a:r>
              <a:rPr lang="en-US" err="1"/>
              <a:t>adres</a:t>
            </a:r>
          </a:p>
          <a:p>
            <a:pPr marL="223520" indent="-223520"/>
            <a:r>
              <a:rPr lang="en-US"/>
              <a:t>L3 Switch</a:t>
            </a:r>
          </a:p>
          <a:p>
            <a:pPr lvl="1"/>
            <a:r>
              <a:rPr lang="en-US"/>
              <a:t>ASIC </a:t>
            </a:r>
            <a:r>
              <a:rPr lang="en-US" err="1"/>
              <a:t>místo</a:t>
            </a:r>
            <a:r>
              <a:rPr lang="en-US"/>
              <a:t> SW</a:t>
            </a:r>
          </a:p>
          <a:p>
            <a:pPr lvl="1"/>
            <a:r>
              <a:rPr lang="en-US"/>
              <a:t>"</a:t>
            </a:r>
            <a:r>
              <a:rPr lang="en-US" err="1"/>
              <a:t>Ošizenější</a:t>
            </a:r>
            <a:r>
              <a:rPr lang="en-US"/>
              <a:t>" </a:t>
            </a:r>
            <a:r>
              <a:rPr lang="en-US" err="1"/>
              <a:t>než</a:t>
            </a:r>
            <a:r>
              <a:rPr lang="en-US"/>
              <a:t> router</a:t>
            </a:r>
          </a:p>
          <a:p>
            <a:pPr marL="223520" indent="-223520"/>
            <a:r>
              <a:rPr lang="en-US" err="1"/>
              <a:t>Výhody</a:t>
            </a:r>
          </a:p>
          <a:p>
            <a:pPr lvl="1"/>
            <a:r>
              <a:rPr lang="en-US"/>
              <a:t>Cena za port</a:t>
            </a:r>
          </a:p>
          <a:p>
            <a:pPr marL="223520" indent="-223520"/>
            <a:endParaRPr lang="en-US"/>
          </a:p>
          <a:p>
            <a:pPr marL="223520" indent="-223520"/>
            <a:endParaRPr lang="en-US"/>
          </a:p>
          <a:p>
            <a:pPr marL="223520" indent="-223520"/>
            <a:endParaRPr lang="en-US"/>
          </a:p>
        </p:txBody>
      </p:sp>
      <p:pic>
        <p:nvPicPr>
          <p:cNvPr id="4" name="Picture 4" descr="L2 Switch&#10;">
            <a:extLst>
              <a:ext uri="{FF2B5EF4-FFF2-40B4-BE49-F238E27FC236}">
                <a16:creationId xmlns:a16="http://schemas.microsoft.com/office/drawing/2014/main" id="{E6C6AEB1-7895-4B27-B8FA-73D4F6A1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71" y="1905937"/>
            <a:ext cx="5559715" cy="1856002"/>
          </a:xfrm>
          <a:prstGeom prst="rect">
            <a:avLst/>
          </a:prstGeom>
        </p:spPr>
      </p:pic>
      <p:pic>
        <p:nvPicPr>
          <p:cNvPr id="5" name="Picture 4" descr="L3 Switch">
            <a:extLst>
              <a:ext uri="{FF2B5EF4-FFF2-40B4-BE49-F238E27FC236}">
                <a16:creationId xmlns:a16="http://schemas.microsoft.com/office/drawing/2014/main" id="{D5E45C2E-9478-40D4-BCF1-4997E32F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70" y="3962399"/>
            <a:ext cx="5559715" cy="10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B221-0E6C-439D-A97C-558E7F35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Protokoly 4. vrtvy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B57CA-9338-48FA-9245-00C5F7407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1A076-F45E-4D7A-BC0B-85F9821544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Všechna data ve správném pořadí</a:t>
            </a:r>
          </a:p>
          <a:p>
            <a:pPr marL="223520" indent="-223520"/>
            <a:r>
              <a:rPr lang="en-US"/>
              <a:t>Udržování spojení</a:t>
            </a:r>
          </a:p>
          <a:p>
            <a:pPr marL="223520" indent="-223520"/>
            <a:r>
              <a:rPr lang="en-US"/>
              <a:t>Three-way handshake</a:t>
            </a:r>
          </a:p>
          <a:p>
            <a:pPr marL="223520" indent="-223520"/>
            <a:r>
              <a:rPr lang="en-US"/>
              <a:t>Služby s nutností celistvosti dat</a:t>
            </a:r>
          </a:p>
          <a:p>
            <a:pPr marL="223520" indent="-223520"/>
            <a:r>
              <a:rPr lang="en-US"/>
              <a:t>FTP, HTTP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2A140-EF03-4A78-8F2D-04F10881E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UDP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78965-0B28-4057-9FE9-D50BBFB946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Nenavazuje spojení</a:t>
            </a:r>
          </a:p>
          <a:p>
            <a:pPr marL="223520" indent="-223520"/>
            <a:r>
              <a:rPr lang="en-US"/>
              <a:t>Bez kontroly</a:t>
            </a:r>
          </a:p>
          <a:p>
            <a:pPr lvl="1"/>
            <a:r>
              <a:rPr lang="en-US"/>
              <a:t>Možnost obejít softwarově</a:t>
            </a:r>
          </a:p>
          <a:p>
            <a:pPr marL="223520" indent="-223520"/>
            <a:r>
              <a:rPr lang="en-US"/>
              <a:t>Služby s upřednostněnou odezvou</a:t>
            </a:r>
          </a:p>
          <a:p>
            <a:pPr marL="223520" indent="-223520"/>
            <a:r>
              <a:rPr lang="en-US"/>
              <a:t>VoIP, Online hry(většinou kombinace TCP + UDP)</a:t>
            </a:r>
          </a:p>
        </p:txBody>
      </p:sp>
    </p:spTree>
    <p:extLst>
      <p:ext uri="{BB962C8B-B14F-4D97-AF65-F5344CB8AC3E}">
        <p14:creationId xmlns:p14="http://schemas.microsoft.com/office/powerpoint/2010/main" val="322978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BEA1-9ADD-46E5-BEE5-8E365F62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Control Message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D6D32-F043-4641-9735-C168D0208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Informování</a:t>
            </a:r>
            <a:r>
              <a:rPr lang="en-US"/>
              <a:t> o </a:t>
            </a:r>
            <a:r>
              <a:rPr lang="en-US" err="1"/>
              <a:t>stavu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síti</a:t>
            </a:r>
          </a:p>
          <a:p>
            <a:pPr marL="223520" indent="-223520"/>
            <a:r>
              <a:rPr lang="en-US"/>
              <a:t>Ping</a:t>
            </a:r>
          </a:p>
          <a:p>
            <a:pPr marL="223520" indent="-223520"/>
            <a:r>
              <a:rPr lang="en-US" err="1"/>
              <a:t>Chyba</a:t>
            </a:r>
            <a:r>
              <a:rPr lang="en-US"/>
              <a:t> </a:t>
            </a:r>
            <a:r>
              <a:rPr lang="en-US" err="1"/>
              <a:t>spojení</a:t>
            </a:r>
          </a:p>
          <a:p>
            <a:pPr marL="223520" indent="-223520"/>
            <a:r>
              <a:rPr lang="en-US" err="1"/>
              <a:t>Vypršení</a:t>
            </a:r>
            <a:r>
              <a:rPr lang="en-US"/>
              <a:t> TTL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E104F7-5CD0-4A5A-8BA2-8D4CD028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50" y="1904644"/>
            <a:ext cx="5286615" cy="186248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306E06-1BF4-4B0B-AE7C-A7BA11A3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50" y="3758939"/>
            <a:ext cx="3734265" cy="28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3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BB63-3BBA-4DD3-80E4-7183155E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3D11C-7D09-4F03-8277-AA6F5CA7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Přenos</a:t>
            </a:r>
            <a:r>
              <a:rPr lang="en-US"/>
              <a:t> </a:t>
            </a:r>
            <a:r>
              <a:rPr lang="en-US" err="1"/>
              <a:t>hypertextových</a:t>
            </a:r>
            <a:r>
              <a:rPr lang="en-US"/>
              <a:t> </a:t>
            </a:r>
            <a:r>
              <a:rPr lang="en-US" err="1"/>
              <a:t>souborů</a:t>
            </a:r>
          </a:p>
          <a:p>
            <a:pPr marL="223520" indent="-223520"/>
            <a:r>
              <a:rPr lang="en-US" err="1"/>
              <a:t>Vyvynuté</a:t>
            </a:r>
          </a:p>
          <a:p>
            <a:pPr marL="223520" indent="-223520"/>
            <a:r>
              <a:rPr lang="en-US" err="1"/>
              <a:t>Přenos</a:t>
            </a:r>
            <a:r>
              <a:rPr lang="en-US"/>
              <a:t> </a:t>
            </a:r>
            <a:r>
              <a:rPr lang="en-US" err="1"/>
              <a:t>dalších</a:t>
            </a:r>
            <a:r>
              <a:rPr lang="en-US"/>
              <a:t> </a:t>
            </a:r>
            <a:r>
              <a:rPr lang="en-US" err="1"/>
              <a:t>dat</a:t>
            </a:r>
          </a:p>
          <a:p>
            <a:pPr marL="223520" indent="-223520"/>
            <a:r>
              <a:rPr lang="en-US" err="1"/>
              <a:t>Hlavičky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6DEF81E-AB9A-46A7-9084-D5D11465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599" y="1755541"/>
            <a:ext cx="5689076" cy="37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AA0B-9EB7-49C1-8F42-65E32209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076E-C21A-427B-B42E-83F26AD84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Odesílání</a:t>
            </a:r>
            <a:r>
              <a:rPr lang="en-US"/>
              <a:t> </a:t>
            </a:r>
            <a:r>
              <a:rPr lang="en-US" err="1"/>
              <a:t>emailových</a:t>
            </a:r>
            <a:r>
              <a:rPr lang="en-US"/>
              <a:t> </a:t>
            </a:r>
            <a:r>
              <a:rPr lang="en-US" err="1"/>
              <a:t>zpráv</a:t>
            </a:r>
          </a:p>
          <a:p>
            <a:pPr marL="223520" indent="-223520"/>
            <a:r>
              <a:rPr lang="en-US" err="1"/>
              <a:t>Zprávy</a:t>
            </a:r>
            <a:r>
              <a:rPr lang="en-US"/>
              <a:t> </a:t>
            </a:r>
            <a:r>
              <a:rPr lang="en-US" err="1"/>
              <a:t>doručené</a:t>
            </a:r>
            <a:r>
              <a:rPr lang="en-US"/>
              <a:t> do </a:t>
            </a:r>
            <a:r>
              <a:rPr lang="en-US" err="1"/>
              <a:t>schránky</a:t>
            </a:r>
          </a:p>
          <a:p>
            <a:pPr marL="223520" indent="-223520"/>
            <a:r>
              <a:rPr lang="en-US"/>
              <a:t>K </a:t>
            </a:r>
            <a:r>
              <a:rPr lang="en-US" err="1"/>
              <a:t>získání</a:t>
            </a:r>
            <a:r>
              <a:rPr lang="en-US"/>
              <a:t> </a:t>
            </a:r>
            <a:r>
              <a:rPr lang="en-US" err="1"/>
              <a:t>potřeba</a:t>
            </a:r>
            <a:r>
              <a:rPr lang="en-US"/>
              <a:t> </a:t>
            </a:r>
            <a:r>
              <a:rPr lang="en-US" err="1"/>
              <a:t>jiných</a:t>
            </a:r>
            <a:r>
              <a:rPr lang="en-US"/>
              <a:t> </a:t>
            </a:r>
            <a:r>
              <a:rPr lang="en-US" err="1"/>
              <a:t>protokolů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A8612F6-D180-4579-8111-D792B65F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07" y="3974367"/>
            <a:ext cx="6896459" cy="189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C325-FF13-4536-B174-85E81933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 + IMAP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25EDC-E00B-4B5C-83BF-BBBC75E3A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A96CD-A53D-4436-9B50-A072E5CDA0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Zprávu</a:t>
            </a:r>
            <a:r>
              <a:rPr lang="en-US"/>
              <a:t> </a:t>
            </a:r>
            <a:r>
              <a:rPr lang="en-US" err="1"/>
              <a:t>potřeba</a:t>
            </a:r>
            <a:r>
              <a:rPr lang="en-US"/>
              <a:t> </a:t>
            </a:r>
            <a:r>
              <a:rPr lang="en-US" err="1"/>
              <a:t>stahnout</a:t>
            </a:r>
          </a:p>
          <a:p>
            <a:pPr marL="223520" indent="-223520"/>
            <a:r>
              <a:rPr lang="en-US"/>
              <a:t>Po </a:t>
            </a:r>
            <a:r>
              <a:rPr lang="en-US" err="1"/>
              <a:t>stažení</a:t>
            </a:r>
            <a:r>
              <a:rPr lang="en-US"/>
              <a:t> </a:t>
            </a:r>
            <a:r>
              <a:rPr lang="en-US" err="1"/>
              <a:t>smazány</a:t>
            </a:r>
          </a:p>
          <a:p>
            <a:pPr marL="223520" indent="-22352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70AC6-F4F4-49C2-BAC9-BFC1F1D23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IMAP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40E39-DE54-4640-9308-C8A9544ABC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Zobrazení</a:t>
            </a:r>
            <a:r>
              <a:rPr lang="en-US"/>
              <a:t> </a:t>
            </a:r>
            <a:r>
              <a:rPr lang="en-US" err="1"/>
              <a:t>zpráv</a:t>
            </a:r>
            <a:r>
              <a:rPr lang="en-US"/>
              <a:t> a </a:t>
            </a:r>
            <a:r>
              <a:rPr lang="en-US" err="1"/>
              <a:t>manipulace</a:t>
            </a:r>
            <a:r>
              <a:rPr lang="en-US"/>
              <a:t> s </a:t>
            </a:r>
            <a:r>
              <a:rPr lang="en-US" err="1"/>
              <a:t>nimi</a:t>
            </a:r>
            <a:r>
              <a:rPr lang="en-US"/>
              <a:t> </a:t>
            </a:r>
            <a:r>
              <a:rPr lang="en-US" err="1"/>
              <a:t>přímo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serveru</a:t>
            </a:r>
          </a:p>
        </p:txBody>
      </p:sp>
      <p:pic>
        <p:nvPicPr>
          <p:cNvPr id="7" name="Picture 7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096EA0B7-4121-4DE3-A939-27E6BBED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86" y="4219984"/>
            <a:ext cx="6149031" cy="18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5A98-5D36-4174-A0F2-45F8213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FTP,FTPS,SFTP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A5CA8-8F50-4969-B010-BF3FD7C35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Přenos</a:t>
            </a:r>
            <a:r>
              <a:rPr lang="en-US"/>
              <a:t> </a:t>
            </a:r>
            <a:r>
              <a:rPr lang="en-US" err="1"/>
              <a:t>souborů</a:t>
            </a:r>
            <a:endParaRPr lang="en-US"/>
          </a:p>
          <a:p>
            <a:pPr marL="223520" indent="-223520"/>
            <a:r>
              <a:rPr lang="en-US" err="1"/>
              <a:t>Rozdíl</a:t>
            </a:r>
            <a:r>
              <a:rPr lang="en-US"/>
              <a:t> v </a:t>
            </a:r>
            <a:r>
              <a:rPr lang="en-US" err="1"/>
              <a:t>zabez</a:t>
            </a:r>
            <a:r>
              <a:rPr lang="cs-CZ"/>
              <a:t>p</a:t>
            </a:r>
            <a:r>
              <a:rPr lang="en-US" err="1"/>
              <a:t>ečení</a:t>
            </a:r>
            <a:endParaRPr lang="cs-CZ"/>
          </a:p>
          <a:p>
            <a:pPr marL="223520" indent="-223520"/>
            <a:r>
              <a:rPr lang="cs-CZ"/>
              <a:t>FTP nezabezpečené</a:t>
            </a:r>
          </a:p>
          <a:p>
            <a:pPr marL="223520" indent="-223520"/>
            <a:r>
              <a:rPr lang="cs-CZ"/>
              <a:t>FTPS</a:t>
            </a:r>
          </a:p>
          <a:p>
            <a:pPr marL="463232" lvl="1" indent="-223520"/>
            <a:r>
              <a:rPr lang="cs-CZ"/>
              <a:t>Šifrované</a:t>
            </a:r>
          </a:p>
          <a:p>
            <a:pPr marL="223520" indent="-223520"/>
            <a:r>
              <a:rPr lang="cs-CZ"/>
              <a:t>SFTP</a:t>
            </a:r>
          </a:p>
          <a:p>
            <a:pPr marL="463232" lvl="1" indent="-223520"/>
            <a:r>
              <a:rPr lang="cs-CZ"/>
              <a:t>SSH</a:t>
            </a:r>
          </a:p>
          <a:p>
            <a:pPr marL="463232" lvl="1" indent="-223520"/>
            <a:r>
              <a:rPr lang="cs-CZ"/>
              <a:t>Přístup přes konzoli</a:t>
            </a:r>
          </a:p>
          <a:p>
            <a:pPr marL="223520" indent="-223520"/>
            <a:endParaRPr lang="en-US"/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B16F34C-22AF-4950-801F-473F4EA7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386" y="1909727"/>
            <a:ext cx="5717824" cy="345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ADE7-6713-4F4C-863A-4027612D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EDDBA-3F64-4FB1-BA73-70371C5A0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>
                <a:hlinkClick r:id="rId2"/>
              </a:rPr>
              <a:t>www.wikipedia.org</a:t>
            </a:r>
          </a:p>
          <a:p>
            <a:pPr marL="223520" indent="-223520"/>
            <a:r>
              <a:rPr lang="en-US">
                <a:hlinkClick r:id="rId3"/>
              </a:rPr>
              <a:t>www.netacad.com</a:t>
            </a:r>
          </a:p>
          <a:p>
            <a:pPr marL="223520" indent="-223520"/>
            <a:r>
              <a:rPr lang="en-US"/>
              <a:t>https://www.samuraj-cz.com/</a:t>
            </a:r>
          </a:p>
          <a:p>
            <a:pPr marL="223520" indent="-223520"/>
            <a:r>
              <a:rPr lang="en-US">
                <a:hlinkClick r:id="rId4"/>
              </a:rPr>
              <a:t>http://www.ped.muni.cz/wtech/03_studium/teps/teps-01.pdf</a:t>
            </a:r>
          </a:p>
          <a:p>
            <a:pPr marL="223520" indent="-223520"/>
            <a:r>
              <a:rPr lang="en-US">
                <a:hlinkClick r:id="rId5"/>
              </a:rPr>
              <a:t>https://www.onehelp.cz/onebit/kb/cs/pop3-vs-imap</a:t>
            </a:r>
          </a:p>
          <a:p>
            <a:pPr marL="223520" indent="-223520"/>
            <a:endParaRPr lang="en-US"/>
          </a:p>
          <a:p>
            <a:pPr marL="223520" indent="-223520"/>
            <a:endParaRPr lang="en-US">
              <a:hlinkClick r:id="rId5"/>
            </a:endParaRPr>
          </a:p>
          <a:p>
            <a:pPr marL="223520" indent="-2235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0231-CCA1-4B77-958B-8AD45CDA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7E0D-19A2-4FD4-832D-B3C35C6E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3. </a:t>
            </a:r>
            <a:r>
              <a:rPr lang="en-US" err="1"/>
              <a:t>vrstva</a:t>
            </a:r>
          </a:p>
          <a:p>
            <a:pPr marL="223520" indent="-223520"/>
            <a:r>
              <a:rPr lang="en-US" err="1"/>
              <a:t>Horší</a:t>
            </a:r>
            <a:r>
              <a:rPr lang="en-US"/>
              <a:t> </a:t>
            </a:r>
            <a:r>
              <a:rPr lang="en-US" err="1"/>
              <a:t>poměr</a:t>
            </a:r>
            <a:r>
              <a:rPr lang="en-US"/>
              <a:t> </a:t>
            </a:r>
            <a:r>
              <a:rPr lang="en-US" err="1"/>
              <a:t>cena</a:t>
            </a:r>
            <a:r>
              <a:rPr lang="en-US"/>
              <a:t>/port</a:t>
            </a:r>
          </a:p>
          <a:p>
            <a:pPr marL="223520" indent="-223520"/>
            <a:r>
              <a:rPr lang="en-US" err="1"/>
              <a:t>Routovací</a:t>
            </a:r>
            <a:r>
              <a:rPr lang="en-US"/>
              <a:t> </a:t>
            </a:r>
            <a:r>
              <a:rPr lang="en-US" err="1"/>
              <a:t>tabulka</a:t>
            </a:r>
          </a:p>
          <a:p>
            <a:pPr marL="223520" indent="-223520"/>
            <a:r>
              <a:rPr lang="en-US" err="1"/>
              <a:t>Směrování</a:t>
            </a:r>
            <a:endParaRPr lang="en-US"/>
          </a:p>
          <a:p>
            <a:pPr marL="688975" lvl="1" indent="-457200">
              <a:buAutoNum type="arabicPeriod"/>
            </a:pPr>
            <a:r>
              <a:rPr lang="en-US"/>
              <a:t>Packet</a:t>
            </a:r>
          </a:p>
          <a:p>
            <a:pPr marL="688975" lvl="1" indent="-457200">
              <a:buAutoNum type="arabicPeriod"/>
            </a:pPr>
            <a:r>
              <a:rPr lang="en-US" err="1"/>
              <a:t>Vyhledávání</a:t>
            </a:r>
            <a:r>
              <a:rPr lang="en-US"/>
              <a:t> v </a:t>
            </a:r>
            <a:r>
              <a:rPr lang="en-US" err="1"/>
              <a:t>tabulce</a:t>
            </a:r>
            <a:endParaRPr lang="en-US"/>
          </a:p>
          <a:p>
            <a:pPr marL="688975" lvl="1" indent="-457200">
              <a:buAutoNum type="arabicPeriod"/>
            </a:pPr>
            <a:r>
              <a:rPr lang="en-US" err="1"/>
              <a:t>Odeslání</a:t>
            </a:r>
            <a:r>
              <a:rPr lang="en-US"/>
              <a:t>/</a:t>
            </a:r>
            <a:r>
              <a:rPr lang="en-US" err="1"/>
              <a:t>zahození</a:t>
            </a:r>
          </a:p>
          <a:p>
            <a:pPr lvl="1"/>
            <a:endParaRPr lang="en-US"/>
          </a:p>
        </p:txBody>
      </p:sp>
      <p:pic>
        <p:nvPicPr>
          <p:cNvPr id="6" name="Obrázek 5" descr="Router">
            <a:extLst>
              <a:ext uri="{FF2B5EF4-FFF2-40B4-BE49-F238E27FC236}">
                <a16:creationId xmlns:a16="http://schemas.microsoft.com/office/drawing/2014/main" id="{415B2CCD-E3BC-4D55-9526-F153C0D9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523" y="1904999"/>
            <a:ext cx="5888002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1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8612-021D-48F7-81F3-4883E910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Firewall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E7DCD-06FB-4316-8CBC-D0A09502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4. </a:t>
            </a:r>
            <a:r>
              <a:rPr lang="en-US" err="1"/>
              <a:t>vrstva</a:t>
            </a:r>
          </a:p>
          <a:p>
            <a:pPr marL="223520" indent="-223520"/>
            <a:r>
              <a:rPr lang="en-US" err="1"/>
              <a:t>Filtrování</a:t>
            </a:r>
            <a:r>
              <a:rPr lang="en-US"/>
              <a:t> </a:t>
            </a:r>
            <a:r>
              <a:rPr lang="en-US" err="1"/>
              <a:t>portu</a:t>
            </a:r>
          </a:p>
          <a:p>
            <a:pPr marL="223520" indent="-223520"/>
            <a:r>
              <a:rPr lang="en-US"/>
              <a:t>SW + HW</a:t>
            </a:r>
          </a:p>
          <a:p>
            <a:pPr marL="223520" indent="-223520"/>
            <a:endParaRPr lang="en-US"/>
          </a:p>
        </p:txBody>
      </p:sp>
      <p:pic>
        <p:nvPicPr>
          <p:cNvPr id="4" name="Picture 4" descr="Firewall Filtering&#10;">
            <a:extLst>
              <a:ext uri="{FF2B5EF4-FFF2-40B4-BE49-F238E27FC236}">
                <a16:creationId xmlns:a16="http://schemas.microsoft.com/office/drawing/2014/main" id="{79013A8A-E382-401A-996A-2A4A8D48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75" y="1723007"/>
            <a:ext cx="7097691" cy="32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5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D0F5-FDD3-482E-9A43-303DE81B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Kroucená</a:t>
            </a:r>
            <a:r>
              <a:rPr lang="en-US"/>
              <a:t> </a:t>
            </a:r>
            <a:r>
              <a:rPr lang="en-US" err="1"/>
              <a:t>dvojlinka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461D-2323-4190-B051-20990652F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 err="1"/>
              <a:t>Elektrické</a:t>
            </a:r>
            <a:r>
              <a:rPr lang="en-US"/>
              <a:t> </a:t>
            </a:r>
            <a:r>
              <a:rPr lang="en-US" err="1"/>
              <a:t>signály</a:t>
            </a:r>
            <a:endParaRPr lang="en-US"/>
          </a:p>
          <a:p>
            <a:pPr marL="223520" indent="-223520"/>
            <a:r>
              <a:rPr lang="en-US" err="1"/>
              <a:t>Obkroucení</a:t>
            </a:r>
            <a:r>
              <a:rPr lang="en-US"/>
              <a:t> </a:t>
            </a:r>
            <a:r>
              <a:rPr lang="en-US" err="1"/>
              <a:t>drátů</a:t>
            </a:r>
            <a:endParaRPr lang="en-US"/>
          </a:p>
          <a:p>
            <a:pPr lvl="1"/>
            <a:r>
              <a:rPr lang="en-US" err="1"/>
              <a:t>Minimalizace</a:t>
            </a:r>
            <a:r>
              <a:rPr lang="en-US"/>
              <a:t> </a:t>
            </a:r>
            <a:r>
              <a:rPr lang="en-US" err="1"/>
              <a:t>nevýhod</a:t>
            </a:r>
            <a:endParaRPr lang="cs-CZ"/>
          </a:p>
          <a:p>
            <a:pPr lvl="2"/>
            <a:r>
              <a:rPr lang="cs-CZ"/>
              <a:t>Přeslechy</a:t>
            </a:r>
          </a:p>
          <a:p>
            <a:pPr lvl="2"/>
            <a:r>
              <a:rPr lang="cs-CZ"/>
              <a:t>Rušení s okolím</a:t>
            </a:r>
          </a:p>
          <a:p>
            <a:r>
              <a:rPr lang="cs-CZ"/>
              <a:t>Postupné zvyšování rychlosti</a:t>
            </a:r>
          </a:p>
          <a:p>
            <a:pPr lvl="1"/>
            <a:r>
              <a:rPr lang="cs-CZ"/>
              <a:t>Cat5 – 100Mb</a:t>
            </a:r>
          </a:p>
          <a:p>
            <a:pPr lvl="1"/>
            <a:r>
              <a:rPr lang="cs-CZ"/>
              <a:t>Cat5e – 1Gb</a:t>
            </a:r>
          </a:p>
          <a:p>
            <a:pPr lvl="1"/>
            <a:r>
              <a:rPr lang="cs-CZ"/>
              <a:t>Cat6 – 1Gb</a:t>
            </a:r>
            <a:endParaRPr lang="en-US"/>
          </a:p>
          <a:p>
            <a:pPr marL="223520" indent="-223520"/>
            <a:endParaRPr lang="en-US"/>
          </a:p>
        </p:txBody>
      </p:sp>
      <p:pic>
        <p:nvPicPr>
          <p:cNvPr id="5" name="Obrázek 4" descr="Kroucená dvojlinka">
            <a:extLst>
              <a:ext uri="{FF2B5EF4-FFF2-40B4-BE49-F238E27FC236}">
                <a16:creationId xmlns:a16="http://schemas.microsoft.com/office/drawing/2014/main" id="{38ED76D2-65AF-4B89-8AE0-D620372BC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24" y="1752600"/>
            <a:ext cx="4234080" cy="254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6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0B7A-8D46-4A0B-B0D6-C9E1E2A5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Koaxialní</a:t>
            </a:r>
            <a:r>
              <a:rPr lang="en-US"/>
              <a:t> </a:t>
            </a:r>
            <a:r>
              <a:rPr lang="en-US" err="1"/>
              <a:t>kabel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C6A2-6AF1-4709-9358-4D748F079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52600"/>
            <a:ext cx="9134391" cy="4114801"/>
          </a:xfrm>
        </p:spPr>
        <p:txBody>
          <a:bodyPr/>
          <a:lstStyle/>
          <a:p>
            <a:r>
              <a:rPr lang="cs-CZ"/>
              <a:t>Prověřený dobou</a:t>
            </a:r>
          </a:p>
          <a:p>
            <a:r>
              <a:rPr lang="cs-CZ" err="1"/>
              <a:t>Rozsahlé</a:t>
            </a:r>
            <a:r>
              <a:rPr lang="cs-CZ"/>
              <a:t> možnosti využití</a:t>
            </a:r>
          </a:p>
          <a:p>
            <a:pPr lvl="1"/>
            <a:r>
              <a:rPr lang="cs-CZ"/>
              <a:t>Televizní signál</a:t>
            </a:r>
          </a:p>
          <a:p>
            <a:pPr lvl="2"/>
            <a:r>
              <a:rPr lang="cs-CZ"/>
              <a:t>Anténa -&gt; TV</a:t>
            </a:r>
          </a:p>
          <a:p>
            <a:pPr lvl="2"/>
            <a:r>
              <a:rPr lang="cs-CZ"/>
              <a:t>Anténa -&gt; Set-top-box</a:t>
            </a:r>
          </a:p>
          <a:p>
            <a:pPr lvl="1"/>
            <a:r>
              <a:rPr lang="cs-CZ"/>
              <a:t>Počítačové sítě</a:t>
            </a:r>
          </a:p>
          <a:p>
            <a:pPr lvl="2"/>
            <a:r>
              <a:rPr lang="cs-CZ"/>
              <a:t>Propojení </a:t>
            </a:r>
            <a:r>
              <a:rPr lang="cs-CZ" err="1"/>
              <a:t>routeru</a:t>
            </a:r>
            <a:r>
              <a:rPr lang="cs-CZ"/>
              <a:t> k WAN</a:t>
            </a:r>
          </a:p>
          <a:p>
            <a:r>
              <a:rPr lang="cs-CZ"/>
              <a:t>2 vodiče + nevodivá vrstva</a:t>
            </a:r>
          </a:p>
          <a:p>
            <a:pPr lvl="1"/>
            <a:endParaRPr lang="en-US"/>
          </a:p>
        </p:txBody>
      </p:sp>
      <p:pic>
        <p:nvPicPr>
          <p:cNvPr id="9" name="Obrázek 8" descr="Koaxiální kabel">
            <a:extLst>
              <a:ext uri="{FF2B5EF4-FFF2-40B4-BE49-F238E27FC236}">
                <a16:creationId xmlns:a16="http://schemas.microsoft.com/office/drawing/2014/main" id="{0BC02C08-5ACB-40AC-BF3B-E22637AC2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19" y="1752600"/>
            <a:ext cx="4953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75D1-9A5A-40E0-94D2-9120BE88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Optický</a:t>
            </a:r>
            <a:r>
              <a:rPr lang="en-US"/>
              <a:t> </a:t>
            </a:r>
            <a:r>
              <a:rPr lang="en-US" err="1"/>
              <a:t>kabel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3AF1F-24A9-43B9-B8FE-AF29480EE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Svazek optických vláken</a:t>
            </a:r>
          </a:p>
          <a:p>
            <a:r>
              <a:rPr lang="cs-CZ"/>
              <a:t>Přenos =&gt; světlo</a:t>
            </a:r>
          </a:p>
          <a:p>
            <a:pPr lvl="1"/>
            <a:r>
              <a:rPr lang="cs-CZ"/>
              <a:t>Totální lom</a:t>
            </a:r>
          </a:p>
          <a:p>
            <a:r>
              <a:rPr lang="cs-CZ"/>
              <a:t>Výhody</a:t>
            </a:r>
          </a:p>
          <a:p>
            <a:pPr lvl="1"/>
            <a:r>
              <a:rPr lang="cs-CZ"/>
              <a:t>Vysoké přenosové rychlosti</a:t>
            </a:r>
          </a:p>
          <a:p>
            <a:pPr lvl="1"/>
            <a:r>
              <a:rPr lang="cs-CZ"/>
              <a:t>Dlouhá maximální vzdálenost přenosu</a:t>
            </a:r>
          </a:p>
          <a:p>
            <a:pPr lvl="1"/>
            <a:r>
              <a:rPr lang="cs-CZ"/>
              <a:t>Odolnost proti rušení a přeslechům</a:t>
            </a:r>
          </a:p>
          <a:p>
            <a:pPr lvl="1"/>
            <a:r>
              <a:rPr lang="cs-CZ"/>
              <a:t>Nulové riziko odposlechů</a:t>
            </a:r>
            <a:endParaRPr lang="en-US"/>
          </a:p>
        </p:txBody>
      </p:sp>
      <p:pic>
        <p:nvPicPr>
          <p:cNvPr id="5" name="Obrázek 4" descr="Optický kabel">
            <a:extLst>
              <a:ext uri="{FF2B5EF4-FFF2-40B4-BE49-F238E27FC236}">
                <a16:creationId xmlns:a16="http://schemas.microsoft.com/office/drawing/2014/main" id="{289F1565-A43B-452F-86B5-FE1D6CD7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62" y="1666874"/>
            <a:ext cx="48577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ální modrý tunel 16×9">
  <a:themeElements>
    <a:clrScheme name="Digitální modrý tu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E64CE5-9A2F-4A86-9018-E796DAC277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EE5782-39D8-4BC2-8DC6-EBA73BB79084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A61CCE-2B92-4C9F-B2F8-A258F57499B7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Application>Microsoft Office PowerPoint</Application>
  <PresentationFormat>Custom</PresentationFormat>
  <Slides>46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Digitální modrý tunel 16×9</vt:lpstr>
      <vt:lpstr>Adresování a směrování v síti</vt:lpstr>
      <vt:lpstr>Hardwarové a softwarové prostředky v síti</vt:lpstr>
      <vt:lpstr>Síťové prvky</vt:lpstr>
      <vt:lpstr>Switch</vt:lpstr>
      <vt:lpstr>Router</vt:lpstr>
      <vt:lpstr>Firewall</vt:lpstr>
      <vt:lpstr>Kroucená dvojlinka</vt:lpstr>
      <vt:lpstr>Koaxialní kabel</vt:lpstr>
      <vt:lpstr>Optický kabel</vt:lpstr>
      <vt:lpstr>Operační systém</vt:lpstr>
      <vt:lpstr>PuTTY</vt:lpstr>
      <vt:lpstr>WireShark</vt:lpstr>
      <vt:lpstr>Apache</vt:lpstr>
      <vt:lpstr>Klasifikace sítí</vt:lpstr>
      <vt:lpstr>Podle dosahu</vt:lpstr>
      <vt:lpstr>Podle postavení klientů</vt:lpstr>
      <vt:lpstr>Konfigurace</vt:lpstr>
      <vt:lpstr>Základní konfigurace</vt:lpstr>
      <vt:lpstr>Bezpečnost portů</vt:lpstr>
      <vt:lpstr>Virtual LAN</vt:lpstr>
      <vt:lpstr>PowerPoint Presentation</vt:lpstr>
      <vt:lpstr>Routování</vt:lpstr>
      <vt:lpstr>Adresace</vt:lpstr>
      <vt:lpstr>Access list</vt:lpstr>
      <vt:lpstr>NAT</vt:lpstr>
      <vt:lpstr>PAT</vt:lpstr>
      <vt:lpstr>IP adresa a MAC adresa</vt:lpstr>
      <vt:lpstr>MAC adresa</vt:lpstr>
      <vt:lpstr>IP adresa</vt:lpstr>
      <vt:lpstr>IPv4</vt:lpstr>
      <vt:lpstr>IPv6</vt:lpstr>
      <vt:lpstr>DHCP</vt:lpstr>
      <vt:lpstr>DHCP</vt:lpstr>
      <vt:lpstr>DNS</vt:lpstr>
      <vt:lpstr>DNS</vt:lpstr>
      <vt:lpstr>Síťové protokoly</vt:lpstr>
      <vt:lpstr>Ethernet</vt:lpstr>
      <vt:lpstr>Internet Protokol</vt:lpstr>
      <vt:lpstr>Telnet</vt:lpstr>
      <vt:lpstr>Protokoly 4. vrtvy</vt:lpstr>
      <vt:lpstr>Internet Control Message Protocol</vt:lpstr>
      <vt:lpstr>HTTP(S)</vt:lpstr>
      <vt:lpstr>SMTP</vt:lpstr>
      <vt:lpstr>POP + IMAP</vt:lpstr>
      <vt:lpstr>FTP,FTPS,SFTP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Rozložení s nadpisem</dc:title>
  <cp:revision>2</cp:revision>
  <dcterms:created xsi:type="dcterms:W3CDTF">2013-04-05T20:05:04Z</dcterms:created>
  <dcterms:modified xsi:type="dcterms:W3CDTF">2018-11-22T07:59:47Z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